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2"/>
  </p:notesMasterIdLst>
  <p:sldIdLst>
    <p:sldId id="256" r:id="rId2"/>
    <p:sldId id="570" r:id="rId3"/>
    <p:sldId id="571" r:id="rId4"/>
    <p:sldId id="573" r:id="rId5"/>
    <p:sldId id="572" r:id="rId6"/>
    <p:sldId id="574" r:id="rId7"/>
    <p:sldId id="575" r:id="rId8"/>
    <p:sldId id="576" r:id="rId9"/>
    <p:sldId id="577" r:id="rId10"/>
    <p:sldId id="578" r:id="rId11"/>
    <p:sldId id="579" r:id="rId12"/>
    <p:sldId id="580" r:id="rId13"/>
    <p:sldId id="581" r:id="rId14"/>
    <p:sldId id="565" r:id="rId15"/>
    <p:sldId id="582" r:id="rId16"/>
    <p:sldId id="583" r:id="rId17"/>
    <p:sldId id="584" r:id="rId18"/>
    <p:sldId id="585" r:id="rId19"/>
    <p:sldId id="586" r:id="rId20"/>
    <p:sldId id="587" r:id="rId21"/>
    <p:sldId id="588" r:id="rId22"/>
    <p:sldId id="589" r:id="rId23"/>
    <p:sldId id="590" r:id="rId24"/>
    <p:sldId id="591" r:id="rId25"/>
    <p:sldId id="592" r:id="rId26"/>
    <p:sldId id="593" r:id="rId27"/>
    <p:sldId id="594" r:id="rId28"/>
    <p:sldId id="595" r:id="rId29"/>
    <p:sldId id="596" r:id="rId30"/>
    <p:sldId id="597" r:id="rId31"/>
    <p:sldId id="598" r:id="rId32"/>
    <p:sldId id="599" r:id="rId33"/>
    <p:sldId id="600" r:id="rId34"/>
    <p:sldId id="602" r:id="rId35"/>
    <p:sldId id="601" r:id="rId36"/>
    <p:sldId id="566" r:id="rId37"/>
    <p:sldId id="567" r:id="rId38"/>
    <p:sldId id="568" r:id="rId39"/>
    <p:sldId id="564" r:id="rId40"/>
    <p:sldId id="569" r:id="rId4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3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E46B2-BDBC-48D0-B792-D7A892AA45D0}" type="slidenum">
              <a:rPr lang="cs-CZ" smtClean="0"/>
              <a:pPr/>
              <a:t>4</a:t>
            </a:fld>
            <a:endParaRPr lang="cs-CZ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6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7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23F98-CDA2-4405-8ACB-D9C70ECF068B}" type="slidenum">
              <a:rPr lang="cs-CZ" smtClean="0"/>
              <a:pPr/>
              <a:t>8</a:t>
            </a:fld>
            <a:endParaRPr lang="cs-CZ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62DA7D-ABE0-4C16-833E-F8447BAFD331}" type="slidenum">
              <a:rPr lang="cs-CZ" smtClean="0"/>
              <a:pPr/>
              <a:t>9</a:t>
            </a:fld>
            <a:endParaRPr lang="cs-CZ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Überblick</a:t>
            </a:r>
          </a:p>
        </p:txBody>
      </p:sp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Überblick</a:t>
            </a:r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Überblick</a:t>
            </a:r>
          </a:p>
        </p:txBody>
      </p:sp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Activator: </a:t>
            </a:r>
            <a:r>
              <a:rPr lang="en-US"/>
              <a:t>Contains methods to create types of objects locally or remotely, or obtain references to existing remote objects.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Lambda Expressions as Delegates</a:t>
            </a:r>
            <a:endParaRPr lang="cs-CZ" sz="28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28750"/>
            <a:ext cx="8229600" cy="470217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When assigned to a delegate, equivalent </a:t>
            </a:r>
            <a:r>
              <a:rPr lang="en-US" sz="1600" b="1" dirty="0" smtClean="0"/>
              <a:t>code</a:t>
            </a:r>
            <a:r>
              <a:rPr lang="en-US" sz="1600" dirty="0" smtClean="0"/>
              <a:t> of an anonymous method is </a:t>
            </a:r>
            <a:r>
              <a:rPr lang="en-US" sz="1600" b="1" dirty="0" smtClean="0"/>
              <a:t>generated at compile time</a:t>
            </a:r>
            <a:r>
              <a:rPr lang="en-US" sz="1600" dirty="0" smtClean="0"/>
              <a:t>!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25654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270827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" name="Zaoblený obdélník 1"/>
          <p:cNvSpPr/>
          <p:nvPr/>
        </p:nvSpPr>
        <p:spPr>
          <a:xfrm>
            <a:off x="1403648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7351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Lambda Expressions as Expression Trees</a:t>
            </a:r>
            <a:endParaRPr lang="cs-CZ" sz="36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98363"/>
            <a:ext cx="8229600" cy="5150197"/>
          </a:xfrm>
          <a:prstGeom prst="rect">
            <a:avLst/>
          </a:prstGeom>
        </p:spPr>
        <p:txBody>
          <a:bodyPr/>
          <a:lstStyle/>
          <a:p>
            <a:r>
              <a:rPr lang="en-US" sz="1400" dirty="0" smtClean="0"/>
              <a:t>Permit lambda expressions to be represented as data structures instead of executable code</a:t>
            </a:r>
          </a:p>
          <a:p>
            <a:r>
              <a:rPr lang="en-US" sz="1400" dirty="0" smtClean="0"/>
              <a:t>Lambda expression convertible to delegate D (assignment causes code generation) is also convertible to expression tree (abstract syntax tree) of type </a:t>
            </a:r>
            <a:r>
              <a:rPr lang="en-US" sz="1400" dirty="0" err="1" smtClean="0"/>
              <a:t>System.Linq.Expressions.Expression</a:t>
            </a:r>
            <a:r>
              <a:rPr lang="en-US" sz="1400" dirty="0" smtClean="0"/>
              <a:t>&lt;D&gt; (assignment causes expression tree generation – </a:t>
            </a:r>
            <a:r>
              <a:rPr lang="en-US" sz="1400" b="1" i="1" dirty="0" smtClean="0"/>
              <a:t>compile time</a:t>
            </a:r>
            <a:r>
              <a:rPr lang="en-US" sz="1400" b="1" dirty="0" smtClean="0"/>
              <a:t> generation of code, that creates the expression tree [class instances] </a:t>
            </a:r>
            <a:r>
              <a:rPr lang="en-US" sz="1400" b="1" i="1" dirty="0" smtClean="0"/>
              <a:t>at runtime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Expression trees </a:t>
            </a:r>
            <a:r>
              <a:rPr lang="en-US" sz="1400" b="1" dirty="0" smtClean="0"/>
              <a:t>are immutable</a:t>
            </a:r>
          </a:p>
          <a:p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25654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270827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2708275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403648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4" name="Zaoblený obdélník 13"/>
          <p:cNvSpPr/>
          <p:nvPr/>
        </p:nvSpPr>
        <p:spPr>
          <a:xfrm>
            <a:off x="5220072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37931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Expression Trees</a:t>
            </a:r>
            <a:endParaRPr lang="cs-CZ" sz="280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196752"/>
            <a:ext cx="8229600" cy="44116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1200" dirty="0" smtClean="0"/>
              <a:t>Classes inheriting from Expression (since .NET 3.5):</a:t>
            </a:r>
          </a:p>
          <a:p>
            <a:pPr>
              <a:buFontTx/>
              <a:buNone/>
            </a:pPr>
            <a:endParaRPr lang="en-US" sz="1200" dirty="0" smtClean="0"/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  <a:r>
              <a:rPr lang="en-US" sz="1200" dirty="0" err="1" smtClean="0">
                <a:latin typeface="Courier New" pitchFamily="49" charset="0"/>
              </a:rPr>
              <a:t>System.Linq.Expressions.BinaryExpression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System.Linq.Expressions.ConditionalExpression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System.Linq.Expressions.ConstantExpression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System.Linq.Expressions.InvocationExpression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System.Linq.Expressions.LambdaExpression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System.Linq.Expressions.MemberExpression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System.Linq.Expressions.MethodCallExpression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System.Linq.Expressions.NewExpression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System.Linq.Expressions.NewArrayExpression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System.Linq.Expressions.MemberInitExpression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System.Linq.Expressions.ListInitExpression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System.Linq.Expressions.ParameterExpression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System.Linq.Expressions.TypeBinaryExpression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System.Linq.Expressions.UnaryExpression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New classes inheriting from Expression (since .NET 4.0):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System.Linq.Expressions.BlockExpression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System.Linq.Expressions.LoopExpression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System.Linq.Expressions.TryExpression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…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</a:t>
            </a: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3874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Expression Trees and LINQ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0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Lambda Expressions as Expression Trees</a:t>
            </a:r>
            <a:endParaRPr lang="cs-CZ" sz="36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98363"/>
            <a:ext cx="8229600" cy="515019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299596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299596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21323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21323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12687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141163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1411635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241969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241969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403648" y="256440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4" name="Zaoblený obdélník 13"/>
          <p:cNvSpPr/>
          <p:nvPr/>
        </p:nvSpPr>
        <p:spPr>
          <a:xfrm>
            <a:off x="5220072" y="256440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32706" y="6165304"/>
            <a:ext cx="3600450" cy="432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 dirty="0" smtClean="0">
                <a:latin typeface="Courier New" pitchFamily="49" charset="0"/>
              </a:rPr>
              <a:t>machine code (e.g. x86)</a:t>
            </a:r>
          </a:p>
          <a:p>
            <a:pPr algn="ctr"/>
            <a:r>
              <a:rPr lang="it-IT" sz="1200" dirty="0" smtClean="0">
                <a:latin typeface="+mn-lt"/>
              </a:rPr>
              <a:t>(code actually executed by real CPU)</a:t>
            </a:r>
            <a:endParaRPr lang="en-US" sz="1200" dirty="0">
              <a:latin typeface="+mn-lt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1007604" y="4940648"/>
            <a:ext cx="0" cy="1224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6" name="Zaoblený obdélník 15"/>
          <p:cNvSpPr/>
          <p:nvPr/>
        </p:nvSpPr>
        <p:spPr>
          <a:xfrm>
            <a:off x="107504" y="5805264"/>
            <a:ext cx="2016224" cy="21602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 by JIT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6924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Expression Trees to Dynamic Methods (via Implicit </a:t>
            </a:r>
            <a:r>
              <a:rPr lang="en-US" sz="2400" dirty="0" err="1" smtClean="0"/>
              <a:t>Reflection.Emit</a:t>
            </a:r>
            <a:r>
              <a:rPr lang="en-US" sz="2400" dirty="0" smtClean="0"/>
              <a:t>)</a:t>
            </a:r>
            <a:endParaRPr lang="cs-CZ" sz="24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4744"/>
            <a:ext cx="8229600" cy="5006181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Runtime generation of CIL code of a dynamic method from expression tree instance:</a:t>
            </a: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3283992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3283992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24203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24203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15567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1699667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1699667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2707730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2707730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852863" y="5517232"/>
            <a:ext cx="3527425" cy="5040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b="1" dirty="0" smtClean="0">
                <a:latin typeface="Courier New" pitchFamily="49" charset="0"/>
              </a:rPr>
              <a:t>f = e.Compile();</a:t>
            </a:r>
            <a:r>
              <a:rPr lang="it-IT" sz="1200" dirty="0" smtClean="0">
                <a:latin typeface="Courier New" pitchFamily="49" charset="0"/>
              </a:rPr>
              <a:t> 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572000" y="4725144"/>
            <a:ext cx="216024" cy="95175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H="1" flipV="1">
            <a:off x="2555873" y="4725144"/>
            <a:ext cx="2444752" cy="95175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cs-CZ"/>
          </a:p>
        </p:txBody>
      </p:sp>
      <p:sp>
        <p:nvSpPr>
          <p:cNvPr id="18" name="Zaoblený obdélník 17"/>
          <p:cNvSpPr/>
          <p:nvPr/>
        </p:nvSpPr>
        <p:spPr>
          <a:xfrm>
            <a:off x="1403648" y="2852936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9" name="Zaoblený obdélník 18"/>
          <p:cNvSpPr/>
          <p:nvPr/>
        </p:nvSpPr>
        <p:spPr>
          <a:xfrm>
            <a:off x="5220072" y="2852936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20" name="Zaoblený obdélník 19"/>
          <p:cNvSpPr/>
          <p:nvPr/>
        </p:nvSpPr>
        <p:spPr>
          <a:xfrm>
            <a:off x="2483768" y="5120668"/>
            <a:ext cx="1512168" cy="21602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</a:t>
            </a:r>
            <a:endParaRPr lang="cs-CZ" sz="1000" dirty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68710" y="6165304"/>
            <a:ext cx="3600450" cy="432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 dirty="0" smtClean="0">
                <a:latin typeface="Courier New" pitchFamily="49" charset="0"/>
              </a:rPr>
              <a:t>machine code (e.g. x86)</a:t>
            </a:r>
          </a:p>
          <a:p>
            <a:pPr algn="ctr"/>
            <a:r>
              <a:rPr lang="it-IT" sz="1200" dirty="0" smtClean="0">
                <a:latin typeface="+mn-lt"/>
              </a:rPr>
              <a:t>(code actually executed by real CPU)</a:t>
            </a:r>
            <a:endParaRPr lang="en-US" sz="1200" dirty="0">
              <a:latin typeface="+mn-lt"/>
            </a:endParaRPr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1043608" y="5228680"/>
            <a:ext cx="0" cy="9366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3" name="Zaoblený obdélník 22"/>
          <p:cNvSpPr/>
          <p:nvPr/>
        </p:nvSpPr>
        <p:spPr>
          <a:xfrm>
            <a:off x="143508" y="5805264"/>
            <a:ext cx="2016224" cy="21602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 by JIT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93585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77887"/>
          </a:xfrm>
        </p:spPr>
        <p:txBody>
          <a:bodyPr/>
          <a:lstStyle/>
          <a:p>
            <a:r>
              <a:rPr lang="en-US" sz="2800" smtClean="0"/>
              <a:t>Expression Trees – Hello world!</a:t>
            </a:r>
            <a:endParaRPr lang="cs-CZ" sz="280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88" y="1143000"/>
            <a:ext cx="8229600" cy="44116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1200" dirty="0" smtClean="0"/>
              <a:t>Dynamically creating an expression tree for </a:t>
            </a:r>
            <a:r>
              <a:rPr lang="en-US" sz="1200" dirty="0" smtClean="0">
                <a:latin typeface="Courier New" pitchFamily="49" charset="0"/>
              </a:rPr>
              <a:t>() =&gt; </a:t>
            </a:r>
            <a:r>
              <a:rPr lang="en-US" sz="1200" dirty="0" err="1" smtClean="0">
                <a:latin typeface="Courier New" pitchFamily="49" charset="0"/>
              </a:rPr>
              <a:t>Console.WriteLine</a:t>
            </a:r>
            <a:r>
              <a:rPr lang="en-US" sz="1200" dirty="0" smtClean="0">
                <a:latin typeface="Courier New" pitchFamily="49" charset="0"/>
              </a:rPr>
              <a:t>(“Hello world!”)</a:t>
            </a:r>
            <a:r>
              <a:rPr lang="en-US" sz="1200" dirty="0" smtClean="0"/>
              <a:t> lambda expression:</a:t>
            </a:r>
          </a:p>
          <a:p>
            <a:pPr>
              <a:buFontTx/>
              <a:buNone/>
            </a:pPr>
            <a:endParaRPr lang="en-US" sz="1200" dirty="0" smtClean="0"/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delegate void </a:t>
            </a:r>
            <a:r>
              <a:rPr lang="en-US" sz="1200" dirty="0" err="1" smtClean="0">
                <a:latin typeface="Courier New" pitchFamily="49" charset="0"/>
              </a:rPr>
              <a:t>VoidDelegate</a:t>
            </a:r>
            <a:r>
              <a:rPr lang="en-US" sz="1200" dirty="0" smtClean="0">
                <a:latin typeface="Courier New" pitchFamily="49" charset="0"/>
              </a:rPr>
              <a:t>();</a:t>
            </a:r>
          </a:p>
          <a:p>
            <a:pPr>
              <a:buFontTx/>
              <a:buNone/>
            </a:pP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class Program {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static void Main(string[] </a:t>
            </a:r>
            <a:r>
              <a:rPr lang="en-US" sz="1200" dirty="0" err="1" smtClean="0">
                <a:latin typeface="Courier New" pitchFamily="49" charset="0"/>
              </a:rPr>
              <a:t>args</a:t>
            </a:r>
            <a:r>
              <a:rPr lang="en-US" sz="1200" dirty="0" smtClean="0">
                <a:latin typeface="Courier New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</a:t>
            </a:r>
            <a:r>
              <a:rPr lang="en-US" sz="1200" dirty="0" err="1" smtClean="0">
                <a:latin typeface="Courier New" pitchFamily="49" charset="0"/>
              </a:rPr>
              <a:t>MethodInfo</a:t>
            </a:r>
            <a:r>
              <a:rPr lang="en-US" sz="1200" dirty="0" smtClean="0">
                <a:latin typeface="Courier New" pitchFamily="49" charset="0"/>
              </a:rPr>
              <a:t> mi = </a:t>
            </a:r>
            <a:r>
              <a:rPr lang="en-US" sz="1200" dirty="0" err="1" smtClean="0">
                <a:latin typeface="Courier New" pitchFamily="49" charset="0"/>
              </a:rPr>
              <a:t>typeof</a:t>
            </a:r>
            <a:r>
              <a:rPr lang="en-US" sz="1200" dirty="0" smtClean="0">
                <a:latin typeface="Courier New" pitchFamily="49" charset="0"/>
              </a:rPr>
              <a:t>(Console).</a:t>
            </a:r>
            <a:r>
              <a:rPr lang="en-US" sz="1200" dirty="0" err="1" smtClean="0">
                <a:latin typeface="Courier New" pitchFamily="49" charset="0"/>
              </a:rPr>
              <a:t>GetMethod</a:t>
            </a:r>
            <a:r>
              <a:rPr lang="en-US" sz="12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	"</a:t>
            </a:r>
            <a:r>
              <a:rPr lang="en-US" sz="1200" dirty="0" err="1" smtClean="0">
                <a:latin typeface="Courier New" pitchFamily="49" charset="0"/>
              </a:rPr>
              <a:t>WriteLine</a:t>
            </a:r>
            <a:r>
              <a:rPr lang="en-US" sz="1200" dirty="0" smtClean="0">
                <a:latin typeface="Courier New" pitchFamily="49" charset="0"/>
              </a:rPr>
              <a:t>", </a:t>
            </a:r>
            <a:r>
              <a:rPr lang="en-US" sz="1200" dirty="0" err="1" smtClean="0">
                <a:latin typeface="Courier New" pitchFamily="49" charset="0"/>
              </a:rPr>
              <a:t>BindingFlags.Public</a:t>
            </a:r>
            <a:r>
              <a:rPr lang="en-US" sz="1200" dirty="0" smtClean="0">
                <a:latin typeface="Courier New" pitchFamily="49" charset="0"/>
              </a:rPr>
              <a:t> | </a:t>
            </a:r>
            <a:r>
              <a:rPr lang="en-US" sz="1200" dirty="0" err="1" smtClean="0">
                <a:latin typeface="Courier New" pitchFamily="49" charset="0"/>
              </a:rPr>
              <a:t>BindingFlags.Static</a:t>
            </a:r>
            <a:r>
              <a:rPr lang="en-US" sz="1200" dirty="0" smtClean="0">
                <a:latin typeface="Courier New" pitchFamily="49" charset="0"/>
              </a:rPr>
              <a:t>, null,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	new Type[] { </a:t>
            </a:r>
            <a:r>
              <a:rPr lang="en-US" sz="1200" dirty="0" err="1" smtClean="0">
                <a:latin typeface="Courier New" pitchFamily="49" charset="0"/>
              </a:rPr>
              <a:t>typeof</a:t>
            </a:r>
            <a:r>
              <a:rPr lang="en-US" sz="1200" dirty="0" smtClean="0">
                <a:latin typeface="Courier New" pitchFamily="49" charset="0"/>
              </a:rPr>
              <a:t>(string) }, null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);</a:t>
            </a:r>
          </a:p>
          <a:p>
            <a:pPr>
              <a:buFontTx/>
              <a:buNone/>
            </a:pP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</a:t>
            </a:r>
            <a:r>
              <a:rPr lang="en-US" sz="1200" b="1" dirty="0" smtClean="0">
                <a:latin typeface="Courier New" pitchFamily="49" charset="0"/>
              </a:rPr>
              <a:t>Expression&lt;</a:t>
            </a:r>
            <a:r>
              <a:rPr lang="en-US" sz="1200" b="1" dirty="0" err="1" smtClean="0">
                <a:latin typeface="Courier New" pitchFamily="49" charset="0"/>
              </a:rPr>
              <a:t>VoidDelegate</a:t>
            </a:r>
            <a:r>
              <a:rPr lang="en-US" sz="1200" b="1" dirty="0" smtClean="0">
                <a:latin typeface="Courier New" pitchFamily="49" charset="0"/>
              </a:rPr>
              <a:t>&gt; </a:t>
            </a:r>
            <a:r>
              <a:rPr lang="en-US" sz="1200" b="1" dirty="0" err="1" smtClean="0">
                <a:latin typeface="Courier New" pitchFamily="49" charset="0"/>
              </a:rPr>
              <a:t>expr</a:t>
            </a:r>
            <a:r>
              <a:rPr lang="en-US" sz="1200" b="1" dirty="0" smtClean="0">
                <a:latin typeface="Courier New" pitchFamily="49" charset="0"/>
              </a:rPr>
              <a:t> = </a:t>
            </a:r>
          </a:p>
          <a:p>
            <a:pPr>
              <a:buFontTx/>
              <a:buNone/>
            </a:pPr>
            <a:r>
              <a:rPr lang="en-US" sz="1200" b="1" dirty="0" smtClean="0">
                <a:latin typeface="Courier New" pitchFamily="49" charset="0"/>
              </a:rPr>
              <a:t>			</a:t>
            </a:r>
            <a:r>
              <a:rPr lang="en-US" sz="1200" b="1" dirty="0" err="1" smtClean="0">
                <a:latin typeface="Courier New" pitchFamily="49" charset="0"/>
              </a:rPr>
              <a:t>Expression.Lambda</a:t>
            </a:r>
            <a:r>
              <a:rPr lang="en-US" sz="1200" b="1" dirty="0" smtClean="0">
                <a:latin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</a:rPr>
              <a:t>VoidDelegate</a:t>
            </a:r>
            <a:r>
              <a:rPr lang="en-US" sz="1200" b="1" dirty="0" smtClean="0">
                <a:latin typeface="Courier New" pitchFamily="49" charset="0"/>
              </a:rPr>
              <a:t>&gt;(</a:t>
            </a:r>
          </a:p>
          <a:p>
            <a:pPr>
              <a:buFontTx/>
              <a:buNone/>
            </a:pPr>
            <a:r>
              <a:rPr lang="en-US" sz="1200" b="1" dirty="0" smtClean="0">
                <a:latin typeface="Courier New" pitchFamily="49" charset="0"/>
              </a:rPr>
              <a:t>				</a:t>
            </a:r>
            <a:r>
              <a:rPr lang="en-US" sz="1200" b="1" dirty="0" err="1" smtClean="0">
                <a:latin typeface="Courier New" pitchFamily="49" charset="0"/>
              </a:rPr>
              <a:t>Expression.Call</a:t>
            </a:r>
            <a:r>
              <a:rPr lang="en-US" sz="1200" b="1" dirty="0" smtClean="0">
                <a:latin typeface="Courier New" pitchFamily="49" charset="0"/>
              </a:rPr>
              <a:t>(mi,</a:t>
            </a:r>
          </a:p>
          <a:p>
            <a:pPr>
              <a:buFontTx/>
              <a:buNone/>
            </a:pPr>
            <a:r>
              <a:rPr lang="en-US" sz="1200" b="1" dirty="0" smtClean="0">
                <a:latin typeface="Courier New" pitchFamily="49" charset="0"/>
              </a:rPr>
              <a:t>					</a:t>
            </a:r>
            <a:r>
              <a:rPr lang="en-US" sz="1200" b="1" dirty="0" err="1" smtClean="0">
                <a:latin typeface="Courier New" pitchFamily="49" charset="0"/>
              </a:rPr>
              <a:t>Expression.Constant</a:t>
            </a:r>
            <a:r>
              <a:rPr lang="en-US" sz="1200" b="1" dirty="0" smtClean="0">
                <a:latin typeface="Courier New" pitchFamily="49" charset="0"/>
              </a:rPr>
              <a:t>("Hello world!")</a:t>
            </a:r>
          </a:p>
          <a:p>
            <a:pPr>
              <a:buFontTx/>
              <a:buNone/>
            </a:pPr>
            <a:r>
              <a:rPr lang="en-US" sz="1200" b="1" dirty="0" smtClean="0">
                <a:latin typeface="Courier New" pitchFamily="49" charset="0"/>
              </a:rPr>
              <a:t>				)</a:t>
            </a:r>
          </a:p>
          <a:p>
            <a:pPr>
              <a:buFontTx/>
              <a:buNone/>
            </a:pPr>
            <a:r>
              <a:rPr lang="en-US" sz="1200" b="1" dirty="0" smtClean="0">
                <a:latin typeface="Courier New" pitchFamily="49" charset="0"/>
              </a:rPr>
              <a:t>			);</a:t>
            </a:r>
          </a:p>
          <a:p>
            <a:pPr>
              <a:buFontTx/>
              <a:buNone/>
            </a:pPr>
            <a:endParaRPr lang="en-US" sz="1200" b="1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</a:t>
            </a:r>
            <a:r>
              <a:rPr lang="en-US" sz="1200" dirty="0" err="1" smtClean="0">
                <a:latin typeface="Courier New" pitchFamily="49" charset="0"/>
              </a:rPr>
              <a:t>VoidDelegate</a:t>
            </a:r>
            <a:r>
              <a:rPr lang="en-US" sz="1200" dirty="0" smtClean="0">
                <a:latin typeface="Courier New" pitchFamily="49" charset="0"/>
              </a:rPr>
              <a:t> d = </a:t>
            </a:r>
            <a:r>
              <a:rPr lang="en-US" sz="1200" dirty="0" err="1" smtClean="0">
                <a:latin typeface="Courier New" pitchFamily="49" charset="0"/>
              </a:rPr>
              <a:t>expr</a:t>
            </a:r>
            <a:r>
              <a:rPr lang="en-US" sz="1200" b="1" dirty="0" err="1" smtClean="0">
                <a:latin typeface="Courier New" pitchFamily="49" charset="0"/>
              </a:rPr>
              <a:t>.Compile</a:t>
            </a:r>
            <a:r>
              <a:rPr lang="en-US" sz="1200" b="1" dirty="0" smtClean="0">
                <a:latin typeface="Courier New" pitchFamily="49" charset="0"/>
              </a:rPr>
              <a:t>()</a:t>
            </a:r>
            <a:r>
              <a:rPr lang="en-US" sz="1200" dirty="0" smtClean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d();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endParaRPr lang="en-US" sz="1200" dirty="0" smtClean="0">
              <a:latin typeface="Courier New" pitchFamily="49" charset="0"/>
            </a:endParaRPr>
          </a:p>
          <a:p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3413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592137"/>
          </a:xfrm>
        </p:spPr>
        <p:txBody>
          <a:bodyPr/>
          <a:lstStyle/>
          <a:p>
            <a:r>
              <a:rPr lang="en-US" sz="2800" smtClean="0"/>
              <a:t>Expression Trees – Another Example </a:t>
            </a:r>
            <a:endParaRPr lang="cs-CZ" sz="2800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928688"/>
            <a:ext cx="8549580" cy="552464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delegate void Void1Delegate(</a:t>
            </a:r>
            <a:r>
              <a:rPr lang="en-US" sz="900" dirty="0" err="1" smtClean="0">
                <a:latin typeface="Courier New" pitchFamily="49" charset="0"/>
              </a:rPr>
              <a:t>int</a:t>
            </a:r>
            <a:r>
              <a:rPr lang="en-US" sz="900" dirty="0" smtClean="0">
                <a:latin typeface="Courier New" pitchFamily="49" charset="0"/>
              </a:rPr>
              <a:t> value);</a:t>
            </a:r>
          </a:p>
          <a:p>
            <a:pPr>
              <a:buFontTx/>
              <a:buNone/>
            </a:pP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err="1" smtClean="0">
                <a:latin typeface="Courier New" pitchFamily="49" charset="0"/>
              </a:rPr>
              <a:t>Console.Write</a:t>
            </a:r>
            <a:r>
              <a:rPr lang="en-US" sz="900" dirty="0" smtClean="0">
                <a:latin typeface="Courier New" pitchFamily="49" charset="0"/>
              </a:rPr>
              <a:t>("Enter a number: ");</a:t>
            </a:r>
          </a:p>
          <a:p>
            <a:pPr>
              <a:buFontTx/>
              <a:buNone/>
            </a:pPr>
            <a:r>
              <a:rPr lang="en-US" sz="900" dirty="0" err="1" smtClean="0">
                <a:latin typeface="Courier New" pitchFamily="49" charset="0"/>
              </a:rPr>
              <a:t>int</a:t>
            </a:r>
            <a:r>
              <a:rPr lang="en-US" sz="900" dirty="0" smtClean="0">
                <a:latin typeface="Courier New" pitchFamily="49" charset="0"/>
              </a:rPr>
              <a:t> number = </a:t>
            </a:r>
            <a:r>
              <a:rPr lang="en-US" sz="900" dirty="0" err="1" smtClean="0">
                <a:latin typeface="Courier New" pitchFamily="49" charset="0"/>
              </a:rPr>
              <a:t>int.Parse</a:t>
            </a:r>
            <a:r>
              <a:rPr lang="en-US" sz="900" dirty="0" smtClean="0">
                <a:latin typeface="Courier New" pitchFamily="49" charset="0"/>
              </a:rPr>
              <a:t>(</a:t>
            </a:r>
            <a:r>
              <a:rPr lang="en-US" sz="900" dirty="0" err="1" smtClean="0">
                <a:latin typeface="Courier New" pitchFamily="49" charset="0"/>
              </a:rPr>
              <a:t>Console.ReadLine</a:t>
            </a:r>
            <a:r>
              <a:rPr lang="en-US" sz="900" dirty="0" smtClean="0">
                <a:latin typeface="Courier New" pitchFamily="49" charset="0"/>
              </a:rPr>
              <a:t>());</a:t>
            </a:r>
          </a:p>
          <a:p>
            <a:pPr>
              <a:buFontTx/>
              <a:buNone/>
            </a:pP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err="1" smtClean="0">
                <a:latin typeface="Courier New" pitchFamily="49" charset="0"/>
              </a:rPr>
              <a:t>MethodInfo</a:t>
            </a:r>
            <a:r>
              <a:rPr lang="en-US" sz="900" dirty="0" smtClean="0">
                <a:latin typeface="Courier New" pitchFamily="49" charset="0"/>
              </a:rPr>
              <a:t> mi = 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(Console).</a:t>
            </a:r>
            <a:r>
              <a:rPr lang="en-US" sz="900" dirty="0" err="1" smtClean="0">
                <a:latin typeface="Courier New" pitchFamily="49" charset="0"/>
              </a:rPr>
              <a:t>GetMethod</a:t>
            </a:r>
            <a:r>
              <a:rPr lang="en-US" sz="9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"</a:t>
            </a:r>
            <a:r>
              <a:rPr lang="en-US" sz="900" dirty="0" err="1" smtClean="0">
                <a:latin typeface="Courier New" pitchFamily="49" charset="0"/>
              </a:rPr>
              <a:t>WriteLine</a:t>
            </a:r>
            <a:r>
              <a:rPr lang="en-US" sz="900" dirty="0" smtClean="0">
                <a:latin typeface="Courier New" pitchFamily="49" charset="0"/>
              </a:rPr>
              <a:t>", </a:t>
            </a:r>
            <a:r>
              <a:rPr lang="en-US" sz="900" dirty="0" err="1" smtClean="0">
                <a:latin typeface="Courier New" pitchFamily="49" charset="0"/>
              </a:rPr>
              <a:t>BindingFlags.Public</a:t>
            </a:r>
            <a:r>
              <a:rPr lang="en-US" sz="900" dirty="0" smtClean="0">
                <a:latin typeface="Courier New" pitchFamily="49" charset="0"/>
              </a:rPr>
              <a:t> | </a:t>
            </a:r>
            <a:r>
              <a:rPr lang="en-US" sz="900" dirty="0" err="1" smtClean="0">
                <a:latin typeface="Courier New" pitchFamily="49" charset="0"/>
              </a:rPr>
              <a:t>BindingFlags.Static</a:t>
            </a:r>
            <a:r>
              <a:rPr lang="en-US" sz="900" dirty="0" smtClean="0">
                <a:latin typeface="Courier New" pitchFamily="49" charset="0"/>
              </a:rPr>
              <a:t>, null,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new Type[] { 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(string), 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(object) }, null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err="1" smtClean="0">
                <a:latin typeface="Courier New" pitchFamily="49" charset="0"/>
              </a:rPr>
              <a:t>ParameterExpression</a:t>
            </a:r>
            <a:r>
              <a:rPr lang="en-US" sz="900" dirty="0" smtClean="0">
                <a:latin typeface="Courier New" pitchFamily="49" charset="0"/>
              </a:rPr>
              <a:t> </a:t>
            </a:r>
            <a:r>
              <a:rPr lang="en-US" sz="900" dirty="0" err="1" smtClean="0">
                <a:latin typeface="Courier New" pitchFamily="49" charset="0"/>
              </a:rPr>
              <a:t>param</a:t>
            </a:r>
            <a:r>
              <a:rPr lang="en-US" sz="900" dirty="0" smtClean="0">
                <a:latin typeface="Courier New" pitchFamily="49" charset="0"/>
              </a:rPr>
              <a:t> = </a:t>
            </a:r>
            <a:r>
              <a:rPr lang="en-US" sz="900" dirty="0" err="1" smtClean="0">
                <a:latin typeface="Courier New" pitchFamily="49" charset="0"/>
              </a:rPr>
              <a:t>Expression.Parameter</a:t>
            </a:r>
            <a:r>
              <a:rPr lang="en-US" sz="900" dirty="0" smtClean="0">
                <a:latin typeface="Courier New" pitchFamily="49" charset="0"/>
              </a:rPr>
              <a:t>(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</a:t>
            </a:r>
            <a:r>
              <a:rPr lang="en-US" sz="900" dirty="0" err="1" smtClean="0">
                <a:latin typeface="Courier New" pitchFamily="49" charset="0"/>
              </a:rPr>
              <a:t>int</a:t>
            </a:r>
            <a:r>
              <a:rPr lang="en-US" sz="900" dirty="0" smtClean="0">
                <a:latin typeface="Courier New" pitchFamily="49" charset="0"/>
              </a:rPr>
              <a:t>), "</a:t>
            </a:r>
            <a:r>
              <a:rPr lang="en-US" sz="900" dirty="0" err="1" smtClean="0">
                <a:latin typeface="Courier New" pitchFamily="49" charset="0"/>
              </a:rPr>
              <a:t>valueToAdd</a:t>
            </a:r>
            <a:r>
              <a:rPr lang="en-US" sz="900" dirty="0" smtClean="0">
                <a:latin typeface="Courier New" pitchFamily="49" charset="0"/>
              </a:rPr>
              <a:t>");</a:t>
            </a:r>
          </a:p>
          <a:p>
            <a:pPr>
              <a:buFontTx/>
              <a:buNone/>
            </a:pP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Expression&lt;Void1Delegate&gt; expr =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</a:t>
            </a:r>
            <a:r>
              <a:rPr lang="en-US" sz="900" dirty="0" err="1" smtClean="0">
                <a:latin typeface="Courier New" pitchFamily="49" charset="0"/>
              </a:rPr>
              <a:t>Expression.Lambda</a:t>
            </a:r>
            <a:r>
              <a:rPr lang="en-US" sz="900" dirty="0" smtClean="0">
                <a:latin typeface="Courier New" pitchFamily="49" charset="0"/>
              </a:rPr>
              <a:t>&lt;Void1Delegate&gt;(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</a:t>
            </a:r>
            <a:r>
              <a:rPr lang="en-US" sz="900" dirty="0" err="1" smtClean="0">
                <a:latin typeface="Courier New" pitchFamily="49" charset="0"/>
              </a:rPr>
              <a:t>Expression.Call</a:t>
            </a:r>
            <a:r>
              <a:rPr lang="en-US" sz="9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mi,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</a:t>
            </a:r>
            <a:r>
              <a:rPr lang="en-US" sz="900" dirty="0" err="1" smtClean="0">
                <a:latin typeface="Courier New" pitchFamily="49" charset="0"/>
              </a:rPr>
              <a:t>Expression.Constant</a:t>
            </a:r>
            <a:r>
              <a:rPr lang="en-US" sz="900" dirty="0" smtClean="0">
                <a:latin typeface="Courier New" pitchFamily="49" charset="0"/>
              </a:rPr>
              <a:t>("Hello world! Value is {0}"),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</a:t>
            </a:r>
            <a:r>
              <a:rPr lang="en-US" sz="900" dirty="0" err="1" smtClean="0">
                <a:latin typeface="Courier New" pitchFamily="49" charset="0"/>
              </a:rPr>
              <a:t>Expression.Convert</a:t>
            </a:r>
            <a:r>
              <a:rPr lang="en-US" sz="9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	</a:t>
            </a:r>
            <a:r>
              <a:rPr lang="en-US" sz="900" dirty="0" err="1" smtClean="0">
                <a:latin typeface="Courier New" pitchFamily="49" charset="0"/>
              </a:rPr>
              <a:t>Expression.Add</a:t>
            </a:r>
            <a:r>
              <a:rPr lang="en-US" sz="9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		</a:t>
            </a:r>
            <a:r>
              <a:rPr lang="en-US" sz="900" dirty="0" err="1" smtClean="0">
                <a:latin typeface="Courier New" pitchFamily="49" charset="0"/>
              </a:rPr>
              <a:t>param</a:t>
            </a:r>
            <a:r>
              <a:rPr lang="en-US" sz="900" dirty="0" smtClean="0">
                <a:latin typeface="Courier New" pitchFamily="49" charset="0"/>
              </a:rPr>
              <a:t>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		</a:t>
            </a:r>
            <a:r>
              <a:rPr lang="en-US" sz="900" dirty="0" err="1" smtClean="0">
                <a:latin typeface="Courier New" pitchFamily="49" charset="0"/>
              </a:rPr>
              <a:t>Expression.Constant</a:t>
            </a:r>
            <a:r>
              <a:rPr lang="en-US" sz="900" dirty="0" smtClean="0">
                <a:latin typeface="Courier New" pitchFamily="49" charset="0"/>
              </a:rPr>
              <a:t>(number, 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</a:t>
            </a:r>
            <a:r>
              <a:rPr lang="en-US" sz="900" dirty="0" err="1" smtClean="0">
                <a:latin typeface="Courier New" pitchFamily="49" charset="0"/>
              </a:rPr>
              <a:t>int</a:t>
            </a:r>
            <a:r>
              <a:rPr lang="en-US" sz="900" dirty="0" smtClean="0">
                <a:latin typeface="Courier New" pitchFamily="49" charset="0"/>
              </a:rPr>
              <a:t>))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	),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	</a:t>
            </a:r>
            <a:r>
              <a:rPr lang="en-US" sz="900" dirty="0" err="1" smtClean="0">
                <a:latin typeface="Courier New" pitchFamily="49" charset="0"/>
              </a:rPr>
              <a:t>typeof</a:t>
            </a:r>
            <a:r>
              <a:rPr lang="en-US" sz="900" dirty="0" smtClean="0">
                <a:latin typeface="Courier New" pitchFamily="49" charset="0"/>
              </a:rPr>
              <a:t>(object)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	)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),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		</a:t>
            </a:r>
            <a:r>
              <a:rPr lang="en-US" sz="900" dirty="0" err="1" smtClean="0">
                <a:latin typeface="Courier New" pitchFamily="49" charset="0"/>
              </a:rPr>
              <a:t>param</a:t>
            </a: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endParaRPr lang="en-US" sz="9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Void1Delegate d = </a:t>
            </a:r>
            <a:r>
              <a:rPr lang="en-US" sz="900" dirty="0" err="1" smtClean="0">
                <a:latin typeface="Courier New" pitchFamily="49" charset="0"/>
              </a:rPr>
              <a:t>expr.Compile</a:t>
            </a:r>
            <a:r>
              <a:rPr lang="en-US" sz="900" dirty="0" smtClean="0">
                <a:latin typeface="Courier New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d(10);</a:t>
            </a:r>
          </a:p>
          <a:p>
            <a:pPr>
              <a:buFontTx/>
              <a:buNone/>
            </a:pPr>
            <a:r>
              <a:rPr lang="en-US" sz="900" dirty="0" smtClean="0">
                <a:latin typeface="Courier New" pitchFamily="49" charset="0"/>
              </a:rPr>
              <a:t>d(20);</a:t>
            </a:r>
          </a:p>
          <a:p>
            <a:endParaRPr lang="en-US" sz="900" dirty="0" smtClean="0"/>
          </a:p>
          <a:p>
            <a:pPr>
              <a:buFontTx/>
              <a:buNone/>
            </a:pPr>
            <a:endParaRPr lang="en-US" sz="900" dirty="0" smtClean="0"/>
          </a:p>
        </p:txBody>
      </p:sp>
    </p:spTree>
    <p:extLst>
      <p:ext uri="{BB962C8B-B14F-4D97-AF65-F5344CB8AC3E}">
        <p14:creationId xmlns:p14="http://schemas.microsoft.com/office/powerpoint/2010/main" val="131813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Implementing Generic Complex, etc.</a:t>
            </a:r>
            <a:endParaRPr lang="cs-CZ" smtClean="0"/>
          </a:p>
        </p:txBody>
      </p:sp>
      <p:sp>
        <p:nvSpPr>
          <p:cNvPr id="36867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struct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IntWrapper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v;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IntWrapper(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value)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v = value;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r>
              <a:rPr lang="en-US" sz="100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blic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IntWrapper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operator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+(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IntWrapper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a,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IntWrapper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b)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return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new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IntWrapper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(a.v + b.v);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000" smtClean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50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Implementing Generic Complex, etc. (a Problem)</a:t>
            </a:r>
            <a:endParaRPr lang="cs-CZ" sz="3200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500188"/>
            <a:ext cx="8229600" cy="521493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struct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</a:t>
            </a:r>
            <a:r>
              <a:rPr lang="en-US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int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v;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 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(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int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value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)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	v =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value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}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 </a:t>
            </a:r>
            <a:r>
              <a:rPr lang="en-US" sz="1000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	</a:t>
            </a:r>
            <a:r>
              <a:rPr lang="en-US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static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operator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+(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a,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b)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	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return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new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IntWrapper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(a.v +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b.v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);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}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</a:rPr>
              <a:t>}</a:t>
            </a:r>
            <a:endParaRPr lang="en-US" sz="1000" dirty="0" smtClean="0">
              <a:latin typeface="Courier New"/>
              <a:ea typeface="Calibri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000" dirty="0" smtClean="0">
              <a:latin typeface="Courier New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000" dirty="0" smtClean="0"/>
              <a:t>Cannot be rewritten to:</a:t>
            </a: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000" dirty="0" smtClean="0">
              <a:latin typeface="Courier New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struct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&lt;T&gt;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T v;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 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(T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value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)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	v = </a:t>
            </a:r>
            <a:r>
              <a:rPr lang="cs-CZ" sz="1000" dirty="0" err="1" smtClean="0">
                <a:latin typeface="Courier New"/>
                <a:ea typeface="Calibri"/>
                <a:cs typeface="Times New Roman"/>
              </a:rPr>
              <a:t>value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}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public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static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&lt;T&gt; 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operator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+(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&lt;T&gt; a,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&lt;T&gt; b) {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	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return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0000FF"/>
                </a:solidFill>
                <a:latin typeface="Courier New"/>
                <a:ea typeface="Calibri"/>
                <a:cs typeface="Times New Roman"/>
              </a:rPr>
              <a:t>new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 </a:t>
            </a:r>
            <a:r>
              <a:rPr lang="cs-CZ" sz="1000" dirty="0" err="1" smtClean="0">
                <a:solidFill>
                  <a:srgbClr val="2B91AF"/>
                </a:solidFill>
                <a:latin typeface="Courier New"/>
                <a:ea typeface="Calibri"/>
                <a:cs typeface="Times New Roman"/>
              </a:rPr>
              <a:t>Wrapper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&lt;T&gt;(</a:t>
            </a:r>
            <a:r>
              <a:rPr lang="cs-CZ" sz="1000" u="wavyHeavy" dirty="0" smtClean="0">
                <a:uFill>
                  <a:solidFill>
                    <a:srgbClr val="0070C0"/>
                  </a:solidFill>
                </a:uFill>
                <a:latin typeface="Courier New"/>
                <a:ea typeface="Calibri"/>
                <a:cs typeface="Times New Roman"/>
              </a:rPr>
              <a:t>a.v + </a:t>
            </a:r>
            <a:r>
              <a:rPr lang="cs-CZ" sz="1000" u="wavyHeavy" dirty="0" err="1" smtClean="0">
                <a:uFill>
                  <a:solidFill>
                    <a:srgbClr val="0070C0"/>
                  </a:solidFill>
                </a:uFill>
                <a:latin typeface="Courier New"/>
                <a:ea typeface="Calibri"/>
                <a:cs typeface="Times New Roman"/>
              </a:rPr>
              <a:t>b.v</a:t>
            </a:r>
            <a:r>
              <a:rPr lang="cs-CZ" sz="1000" dirty="0" smtClean="0">
                <a:latin typeface="Courier New"/>
                <a:ea typeface="Calibri"/>
                <a:cs typeface="Times New Roman"/>
              </a:rPr>
              <a:t>);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  <a:cs typeface="Times New Roman"/>
              </a:rPr>
              <a:t>	}</a:t>
            </a:r>
            <a:endParaRPr lang="cs-CZ" sz="1000" dirty="0" smtClean="0">
              <a:latin typeface="Calibri"/>
              <a:ea typeface="Calibri"/>
              <a:cs typeface="Times New Roman"/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1000" dirty="0" smtClean="0">
                <a:latin typeface="Courier New"/>
                <a:ea typeface="Calibri"/>
              </a:rPr>
              <a:t>}</a:t>
            </a:r>
            <a:endParaRPr lang="cs-CZ" sz="1000" dirty="0"/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3025" y="5800725"/>
            <a:ext cx="39909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12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Implementing Generic Complex, etc. (using </a:t>
            </a:r>
            <a:r>
              <a:rPr lang="en-US" sz="2800" dirty="0" err="1" smtClean="0"/>
              <a:t>ExprTree</a:t>
            </a:r>
            <a:r>
              <a:rPr lang="en-US" sz="2800" dirty="0" smtClean="0"/>
              <a:t>)</a:t>
            </a:r>
            <a:endParaRPr lang="cs-CZ" sz="2800" dirty="0" smtClean="0"/>
          </a:p>
        </p:txBody>
      </p:sp>
      <p:sp>
        <p:nvSpPr>
          <p:cNvPr id="38915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1196752"/>
            <a:ext cx="8229600" cy="44116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System.Linq.Expressions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struct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T v;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private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Func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&lt;T, </a:t>
            </a:r>
            <a:r>
              <a:rPr lang="cs-CZ" sz="1100" b="1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b="1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&gt;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() {</a:t>
            </a:r>
            <a:r>
              <a:rPr lang="en-US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	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// </a:t>
            </a:r>
            <a:r>
              <a:rPr lang="cs-CZ" sz="1100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Creates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(a, b) =&gt; a + b 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lambda </a:t>
            </a:r>
            <a:r>
              <a:rPr lang="cs-CZ" sz="1100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at</a:t>
            </a:r>
            <a:r>
              <a:rPr lang="cs-CZ" sz="1100" b="1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runtime</a:t>
            </a:r>
            <a:endParaRPr lang="cs-CZ" sz="11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ParameterExpression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.Parameter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b="1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typeof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(T)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"a"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ParameterExpression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.Parameter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b="1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typeof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(T)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"b"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BinaryExpression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addExpr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.Add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.Lambda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Func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&gt;&gt;(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addExpr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).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Compile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v =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operator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+(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a,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b)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return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new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(a.v,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b.v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100" dirty="0" smtClean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6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Implementing Generic Complex, etc. (using </a:t>
            </a:r>
            <a:r>
              <a:rPr lang="en-US" sz="2800" dirty="0" err="1" smtClean="0"/>
              <a:t>ExprTree</a:t>
            </a:r>
            <a:r>
              <a:rPr lang="en-US" sz="2800" dirty="0" smtClean="0"/>
              <a:t>)</a:t>
            </a:r>
            <a:endParaRPr lang="cs-CZ" sz="2800" dirty="0" smtClean="0"/>
          </a:p>
        </p:txBody>
      </p:sp>
      <p:sp>
        <p:nvSpPr>
          <p:cNvPr id="39939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1196752"/>
            <a:ext cx="8229600" cy="44116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System.Linq.Expressions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struct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T v;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private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Func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&lt;T, </a:t>
            </a:r>
            <a:r>
              <a:rPr lang="cs-CZ" sz="1100" b="1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b="1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&gt;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() {</a:t>
            </a:r>
            <a:r>
              <a:rPr lang="en-US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	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// </a:t>
            </a:r>
            <a:r>
              <a:rPr lang="cs-CZ" sz="1100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Creates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(a, b) =&gt; a + b 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lambda </a:t>
            </a:r>
            <a:r>
              <a:rPr lang="cs-CZ" sz="1100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b="1" dirty="0" err="1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at</a:t>
            </a:r>
            <a:r>
              <a:rPr lang="cs-CZ" sz="1100" b="1" dirty="0" smtClean="0">
                <a:solidFill>
                  <a:srgbClr val="008000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runtime</a:t>
            </a:r>
            <a:endParaRPr lang="cs-CZ" sz="11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ParameterExpression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.Parameter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b="1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typeof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(T)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"a"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ParameterExpression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.Parameter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b="1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typeof</a:t>
            </a:r>
            <a:r>
              <a:rPr lang="cs-CZ" sz="1100" b="1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(T)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"b"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BinaryExpression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addExpr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.Add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Expression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.Lambda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Func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&gt;&gt;(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addExpr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paramA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paramB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).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Compile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(T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v =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operator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+(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a,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 b) {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return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new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100" dirty="0" err="1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ValueWrapper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&lt;T&gt;(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addProxy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(a.v, </a:t>
            </a:r>
            <a:r>
              <a:rPr lang="cs-CZ" sz="1100" dirty="0" err="1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b.v</a:t>
            </a: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));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cs-CZ" sz="1100" dirty="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100" dirty="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0713" y="5572125"/>
            <a:ext cx="598328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895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CIL/MSIL Code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9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3" name="Zaoblený obdélník 2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145180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6336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838475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838475"/>
            <a:ext cx="0" cy="5347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64501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Disassembled machine code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3205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420962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175213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622451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622451"/>
            <a:ext cx="0" cy="7507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5868144" y="1108022"/>
            <a:ext cx="2880320" cy="264501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Disassembled machine code</a:t>
            </a:r>
          </a:p>
        </p:txBody>
      </p:sp>
      <p:sp>
        <p:nvSpPr>
          <p:cNvPr id="29" name="Šipka doprava 28"/>
          <p:cNvSpPr/>
          <p:nvPr/>
        </p:nvSpPr>
        <p:spPr>
          <a:xfrm>
            <a:off x="5508104" y="113817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16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093670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72394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395789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395789"/>
            <a:ext cx="0" cy="9774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1329649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4116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434467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170230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82890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828902"/>
            <a:ext cx="0" cy="54431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151091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6360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083323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3662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62138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621386"/>
            <a:ext cx="0" cy="75183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151091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01442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798959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120834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4032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403204"/>
            <a:ext cx="0" cy="97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169518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20612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48520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313040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18083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180830"/>
            <a:ext cx="0" cy="11923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187730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818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319729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069517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62138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621386"/>
            <a:ext cx="0" cy="75183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06157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41428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665191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691779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4032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403204"/>
            <a:ext cx="0" cy="97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06157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421409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969258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$F7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55324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18718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187180"/>
            <a:ext cx="0" cy="11860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242964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98474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75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$F7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128212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39901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399012"/>
            <a:ext cx="0" cy="9742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42161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2108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841307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027801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18083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180830"/>
            <a:ext cx="0" cy="11923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42161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8828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912806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4239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61287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612878"/>
            <a:ext cx="0" cy="7603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61008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3138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12149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620093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39685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396854"/>
            <a:ext cx="0" cy="9763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610083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86938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27131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192105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83741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838475"/>
            <a:ext cx="0" cy="5347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79435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4829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aoblený obdélník 10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977498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442897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61922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619228"/>
            <a:ext cx="0" cy="7539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794357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335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5" name="Zaoblený obdélník 14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707937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25692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83106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838475"/>
            <a:ext cx="0" cy="5347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984252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25228"/>
              </p:ext>
            </p:extLst>
          </p:nvPr>
        </p:nvGraphicFramePr>
        <p:xfrm>
          <a:off x="6012160" y="3645216"/>
          <a:ext cx="2736304" cy="172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4522"/>
                <a:gridCol w="371354"/>
                <a:gridCol w="1270428"/>
              </a:tblGrid>
              <a:tr h="216000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global</a:t>
                      </a:r>
                      <a:r>
                        <a:rPr lang="en-US" sz="12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data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: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 </a:t>
                      </a:r>
                      <a:r>
                        <a:rPr lang="en-US" sz="1200" b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endParaRPr lang="cs-CZ" sz="12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2" name="Zaoblený obdélník 11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34216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5796136" y="980728"/>
            <a:ext cx="3024336" cy="5040560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tlCol="0" anchor="b"/>
          <a:lstStyle/>
          <a:p>
            <a:pPr algn="ctr"/>
            <a:r>
              <a:rPr lang="en-US" sz="1600" b="1" dirty="0" smtClean="0"/>
              <a:t>memory</a:t>
            </a:r>
            <a:endParaRPr lang="cs-CZ" sz="1600" b="1" dirty="0"/>
          </a:p>
        </p:txBody>
      </p:sp>
      <p:sp>
        <p:nvSpPr>
          <p:cNvPr id="15" name="Zaoblený obdélník 14"/>
          <p:cNvSpPr/>
          <p:nvPr/>
        </p:nvSpPr>
        <p:spPr>
          <a:xfrm>
            <a:off x="3707904" y="1124744"/>
            <a:ext cx="2016224" cy="5256584"/>
          </a:xfrm>
          <a:prstGeom prst="roundRect">
            <a:avLst>
              <a:gd name="adj" fmla="val 7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US" sz="1600" b="1" dirty="0" smtClean="0"/>
              <a:t>CPU registers</a:t>
            </a:r>
            <a:endParaRPr lang="cs-CZ" sz="1600" b="1" dirty="0"/>
          </a:p>
        </p:txBody>
      </p:sp>
      <p:graphicFrame>
        <p:nvGraphicFramePr>
          <p:cNvPr id="16" name="Tabulk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251745"/>
              </p:ext>
            </p:extLst>
          </p:nvPr>
        </p:nvGraphicFramePr>
        <p:xfrm>
          <a:off x="6012160" y="3645216"/>
          <a:ext cx="2736304" cy="172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4522"/>
                <a:gridCol w="371354"/>
                <a:gridCol w="1270428"/>
              </a:tblGrid>
              <a:tr h="216000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global</a:t>
                      </a:r>
                      <a:r>
                        <a:rPr lang="en-US" sz="12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data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: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cs-CZ" sz="12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 </a:t>
                      </a:r>
                      <a:r>
                        <a:rPr lang="en-US" sz="1200" b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endParaRPr lang="cs-CZ" sz="12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438288"/>
              </p:ext>
            </p:extLst>
          </p:nvPr>
        </p:nvGraphicFramePr>
        <p:xfrm>
          <a:off x="3563888" y="1484784"/>
          <a:ext cx="2088230" cy="345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077"/>
                <a:gridCol w="422617"/>
                <a:gridCol w="969536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R9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38186"/>
              </p:ext>
            </p:extLst>
          </p:nvPr>
        </p:nvGraphicFramePr>
        <p:xfrm>
          <a:off x="3491880" y="5301304"/>
          <a:ext cx="2304256" cy="8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086"/>
                <a:gridCol w="417996"/>
                <a:gridCol w="1118174"/>
              </a:tblGrid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RegStackTop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Flags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(SP)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72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endParaRPr lang="cs-CZ" sz="12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13" name="Přímá spojnice se šipkou 12"/>
          <p:cNvCxnSpPr/>
          <p:nvPr/>
        </p:nvCxnSpPr>
        <p:spPr>
          <a:xfrm>
            <a:off x="3965251" y="483106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965251" y="537321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V="1">
            <a:off x="3965251" y="4838475"/>
            <a:ext cx="0" cy="5347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aoblený obdélník 27"/>
          <p:cNvSpPr/>
          <p:nvPr/>
        </p:nvSpPr>
        <p:spPr>
          <a:xfrm>
            <a:off x="5868144" y="1108022"/>
            <a:ext cx="2880320" cy="2160240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2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4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LOAD $F7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STORE x</a:t>
            </a: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Šipka doprava 28"/>
          <p:cNvSpPr/>
          <p:nvPr/>
        </p:nvSpPr>
        <p:spPr>
          <a:xfrm>
            <a:off x="5508104" y="2984252"/>
            <a:ext cx="432048" cy="274603"/>
          </a:xfrm>
          <a:prstGeom prst="rightArrow">
            <a:avLst>
              <a:gd name="adj1" fmla="val 54884"/>
              <a:gd name="adj2" fmla="val 57327"/>
            </a:avLst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endParaRPr lang="cs-CZ" sz="11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179512" y="1124744"/>
            <a:ext cx="3384376" cy="129614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Load/store architecture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Loads have implicit target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Stores have implicit source (register on top)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cs typeface="Consolas" panose="020B0609020204030204" pitchFamily="49" charset="0"/>
              </a:rPr>
              <a:t>Arithmetic instructions have all operands implicit (n-nary operation takes n registers from top)</a:t>
            </a:r>
          </a:p>
        </p:txBody>
      </p:sp>
    </p:spTree>
    <p:extLst>
      <p:ext uri="{BB962C8B-B14F-4D97-AF65-F5344CB8AC3E}">
        <p14:creationId xmlns:p14="http://schemas.microsoft.com/office/powerpoint/2010/main" val="22461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CIL/MSIL Code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Branch/Jump</a:t>
            </a:r>
            <a:endParaRPr lang="cs-CZ" dirty="0"/>
          </a:p>
        </p:txBody>
      </p:sp>
      <p:sp>
        <p:nvSpPr>
          <p:cNvPr id="7" name="Zaoblený obdélník 6"/>
          <p:cNvSpPr/>
          <p:nvPr/>
        </p:nvSpPr>
        <p:spPr>
          <a:xfrm>
            <a:off x="179512" y="1124744"/>
            <a:ext cx="3384376" cy="2232248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instructionA1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if P then begin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instructionT11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instructionT12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instructionT21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instructionT21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end else begin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instructionF11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instructionF21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end;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instructionA2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Zaoblený obdélník 4"/>
          <p:cNvSpPr/>
          <p:nvPr/>
        </p:nvSpPr>
        <p:spPr>
          <a:xfrm>
            <a:off x="5364088" y="3717032"/>
            <a:ext cx="3600400" cy="2376264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instructionA1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if </a:t>
            </a:r>
            <a:r>
              <a:rPr lang="en-US" sz="12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(P) 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then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JMP </a:t>
            </a:r>
            <a:r>
              <a:rPr lang="en-US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elseBranch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instructionT11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instructionT12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instructionT21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instructionT21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JMP </a:t>
            </a:r>
            <a:r>
              <a:rPr lang="en-US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endIf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elseBranch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instructionF11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instructionF21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endIf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instructionA2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2699792" y="3212976"/>
            <a:ext cx="2088232" cy="1224136"/>
          </a:xfrm>
          <a:prstGeom prst="roundRect">
            <a:avLst>
              <a:gd name="adj" fmla="val 62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 JMP x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if P then </a:t>
            </a:r>
            <a:endParaRPr lang="en-US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JMP x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r>
              <a:rPr lang="en-US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NOP</a:t>
            </a:r>
          </a:p>
        </p:txBody>
      </p:sp>
      <p:sp>
        <p:nvSpPr>
          <p:cNvPr id="3" name="Volný tvar 2"/>
          <p:cNvSpPr/>
          <p:nvPr/>
        </p:nvSpPr>
        <p:spPr>
          <a:xfrm>
            <a:off x="2143125" y="2876550"/>
            <a:ext cx="3314700" cy="2047875"/>
          </a:xfrm>
          <a:custGeom>
            <a:avLst/>
            <a:gdLst>
              <a:gd name="connsiteX0" fmla="*/ 0 w 3314700"/>
              <a:gd name="connsiteY0" fmla="*/ 0 h 2047875"/>
              <a:gd name="connsiteX1" fmla="*/ 76200 w 3314700"/>
              <a:gd name="connsiteY1" fmla="*/ 57150 h 2047875"/>
              <a:gd name="connsiteX2" fmla="*/ 114300 w 3314700"/>
              <a:gd name="connsiteY2" fmla="*/ 76200 h 2047875"/>
              <a:gd name="connsiteX3" fmla="*/ 133350 w 3314700"/>
              <a:gd name="connsiteY3" fmla="*/ 104775 h 2047875"/>
              <a:gd name="connsiteX4" fmla="*/ 161925 w 3314700"/>
              <a:gd name="connsiteY4" fmla="*/ 123825 h 2047875"/>
              <a:gd name="connsiteX5" fmla="*/ 190500 w 3314700"/>
              <a:gd name="connsiteY5" fmla="*/ 152400 h 2047875"/>
              <a:gd name="connsiteX6" fmla="*/ 228600 w 3314700"/>
              <a:gd name="connsiteY6" fmla="*/ 209550 h 2047875"/>
              <a:gd name="connsiteX7" fmla="*/ 247650 w 3314700"/>
              <a:gd name="connsiteY7" fmla="*/ 266700 h 2047875"/>
              <a:gd name="connsiteX8" fmla="*/ 285750 w 3314700"/>
              <a:gd name="connsiteY8" fmla="*/ 323850 h 2047875"/>
              <a:gd name="connsiteX9" fmla="*/ 304800 w 3314700"/>
              <a:gd name="connsiteY9" fmla="*/ 352425 h 2047875"/>
              <a:gd name="connsiteX10" fmla="*/ 342900 w 3314700"/>
              <a:gd name="connsiteY10" fmla="*/ 438150 h 2047875"/>
              <a:gd name="connsiteX11" fmla="*/ 352425 w 3314700"/>
              <a:gd name="connsiteY11" fmla="*/ 466725 h 2047875"/>
              <a:gd name="connsiteX12" fmla="*/ 371475 w 3314700"/>
              <a:gd name="connsiteY12" fmla="*/ 495300 h 2047875"/>
              <a:gd name="connsiteX13" fmla="*/ 390525 w 3314700"/>
              <a:gd name="connsiteY13" fmla="*/ 552450 h 2047875"/>
              <a:gd name="connsiteX14" fmla="*/ 419100 w 3314700"/>
              <a:gd name="connsiteY14" fmla="*/ 609600 h 2047875"/>
              <a:gd name="connsiteX15" fmla="*/ 438150 w 3314700"/>
              <a:gd name="connsiteY15" fmla="*/ 638175 h 2047875"/>
              <a:gd name="connsiteX16" fmla="*/ 457200 w 3314700"/>
              <a:gd name="connsiteY16" fmla="*/ 704850 h 2047875"/>
              <a:gd name="connsiteX17" fmla="*/ 485775 w 3314700"/>
              <a:gd name="connsiteY17" fmla="*/ 790575 h 2047875"/>
              <a:gd name="connsiteX18" fmla="*/ 495300 w 3314700"/>
              <a:gd name="connsiteY18" fmla="*/ 819150 h 2047875"/>
              <a:gd name="connsiteX19" fmla="*/ 504825 w 3314700"/>
              <a:gd name="connsiteY19" fmla="*/ 866775 h 2047875"/>
              <a:gd name="connsiteX20" fmla="*/ 514350 w 3314700"/>
              <a:gd name="connsiteY20" fmla="*/ 942975 h 2047875"/>
              <a:gd name="connsiteX21" fmla="*/ 523875 w 3314700"/>
              <a:gd name="connsiteY21" fmla="*/ 971550 h 2047875"/>
              <a:gd name="connsiteX22" fmla="*/ 542925 w 3314700"/>
              <a:gd name="connsiteY22" fmla="*/ 1057275 h 2047875"/>
              <a:gd name="connsiteX23" fmla="*/ 561975 w 3314700"/>
              <a:gd name="connsiteY23" fmla="*/ 1114425 h 2047875"/>
              <a:gd name="connsiteX24" fmla="*/ 600075 w 3314700"/>
              <a:gd name="connsiteY24" fmla="*/ 1200150 h 2047875"/>
              <a:gd name="connsiteX25" fmla="*/ 609600 w 3314700"/>
              <a:gd name="connsiteY25" fmla="*/ 1228725 h 2047875"/>
              <a:gd name="connsiteX26" fmla="*/ 628650 w 3314700"/>
              <a:gd name="connsiteY26" fmla="*/ 1257300 h 2047875"/>
              <a:gd name="connsiteX27" fmla="*/ 638175 w 3314700"/>
              <a:gd name="connsiteY27" fmla="*/ 1285875 h 2047875"/>
              <a:gd name="connsiteX28" fmla="*/ 676275 w 3314700"/>
              <a:gd name="connsiteY28" fmla="*/ 1343025 h 2047875"/>
              <a:gd name="connsiteX29" fmla="*/ 695325 w 3314700"/>
              <a:gd name="connsiteY29" fmla="*/ 1400175 h 2047875"/>
              <a:gd name="connsiteX30" fmla="*/ 704850 w 3314700"/>
              <a:gd name="connsiteY30" fmla="*/ 1428750 h 2047875"/>
              <a:gd name="connsiteX31" fmla="*/ 733425 w 3314700"/>
              <a:gd name="connsiteY31" fmla="*/ 1485900 h 2047875"/>
              <a:gd name="connsiteX32" fmla="*/ 752475 w 3314700"/>
              <a:gd name="connsiteY32" fmla="*/ 1514475 h 2047875"/>
              <a:gd name="connsiteX33" fmla="*/ 762000 w 3314700"/>
              <a:gd name="connsiteY33" fmla="*/ 1543050 h 2047875"/>
              <a:gd name="connsiteX34" fmla="*/ 781050 w 3314700"/>
              <a:gd name="connsiteY34" fmla="*/ 1571625 h 2047875"/>
              <a:gd name="connsiteX35" fmla="*/ 790575 w 3314700"/>
              <a:gd name="connsiteY35" fmla="*/ 1600200 h 2047875"/>
              <a:gd name="connsiteX36" fmla="*/ 819150 w 3314700"/>
              <a:gd name="connsiteY36" fmla="*/ 1628775 h 2047875"/>
              <a:gd name="connsiteX37" fmla="*/ 857250 w 3314700"/>
              <a:gd name="connsiteY37" fmla="*/ 1685925 h 2047875"/>
              <a:gd name="connsiteX38" fmla="*/ 885825 w 3314700"/>
              <a:gd name="connsiteY38" fmla="*/ 1714500 h 2047875"/>
              <a:gd name="connsiteX39" fmla="*/ 904875 w 3314700"/>
              <a:gd name="connsiteY39" fmla="*/ 1743075 h 2047875"/>
              <a:gd name="connsiteX40" fmla="*/ 933450 w 3314700"/>
              <a:gd name="connsiteY40" fmla="*/ 1762125 h 2047875"/>
              <a:gd name="connsiteX41" fmla="*/ 990600 w 3314700"/>
              <a:gd name="connsiteY41" fmla="*/ 1819275 h 2047875"/>
              <a:gd name="connsiteX42" fmla="*/ 1019175 w 3314700"/>
              <a:gd name="connsiteY42" fmla="*/ 1838325 h 2047875"/>
              <a:gd name="connsiteX43" fmla="*/ 1047750 w 3314700"/>
              <a:gd name="connsiteY43" fmla="*/ 1866900 h 2047875"/>
              <a:gd name="connsiteX44" fmla="*/ 1085850 w 3314700"/>
              <a:gd name="connsiteY44" fmla="*/ 1885950 h 2047875"/>
              <a:gd name="connsiteX45" fmla="*/ 1114425 w 3314700"/>
              <a:gd name="connsiteY45" fmla="*/ 1905000 h 2047875"/>
              <a:gd name="connsiteX46" fmla="*/ 1143000 w 3314700"/>
              <a:gd name="connsiteY46" fmla="*/ 1914525 h 2047875"/>
              <a:gd name="connsiteX47" fmla="*/ 1200150 w 3314700"/>
              <a:gd name="connsiteY47" fmla="*/ 1952625 h 2047875"/>
              <a:gd name="connsiteX48" fmla="*/ 1285875 w 3314700"/>
              <a:gd name="connsiteY48" fmla="*/ 1981200 h 2047875"/>
              <a:gd name="connsiteX49" fmla="*/ 1314450 w 3314700"/>
              <a:gd name="connsiteY49" fmla="*/ 1990725 h 2047875"/>
              <a:gd name="connsiteX50" fmla="*/ 1343025 w 3314700"/>
              <a:gd name="connsiteY50" fmla="*/ 2009775 h 2047875"/>
              <a:gd name="connsiteX51" fmla="*/ 1400175 w 3314700"/>
              <a:gd name="connsiteY51" fmla="*/ 2028825 h 2047875"/>
              <a:gd name="connsiteX52" fmla="*/ 1485900 w 3314700"/>
              <a:gd name="connsiteY52" fmla="*/ 2047875 h 2047875"/>
              <a:gd name="connsiteX53" fmla="*/ 1905000 w 3314700"/>
              <a:gd name="connsiteY53" fmla="*/ 2038350 h 2047875"/>
              <a:gd name="connsiteX54" fmla="*/ 1962150 w 3314700"/>
              <a:gd name="connsiteY54" fmla="*/ 2019300 h 2047875"/>
              <a:gd name="connsiteX55" fmla="*/ 2019300 w 3314700"/>
              <a:gd name="connsiteY55" fmla="*/ 2000250 h 2047875"/>
              <a:gd name="connsiteX56" fmla="*/ 2047875 w 3314700"/>
              <a:gd name="connsiteY56" fmla="*/ 1990725 h 2047875"/>
              <a:gd name="connsiteX57" fmla="*/ 2076450 w 3314700"/>
              <a:gd name="connsiteY57" fmla="*/ 1971675 h 2047875"/>
              <a:gd name="connsiteX58" fmla="*/ 2181225 w 3314700"/>
              <a:gd name="connsiteY58" fmla="*/ 1943100 h 2047875"/>
              <a:gd name="connsiteX59" fmla="*/ 2247900 w 3314700"/>
              <a:gd name="connsiteY59" fmla="*/ 1924050 h 2047875"/>
              <a:gd name="connsiteX60" fmla="*/ 2314575 w 3314700"/>
              <a:gd name="connsiteY60" fmla="*/ 1914525 h 2047875"/>
              <a:gd name="connsiteX61" fmla="*/ 2343150 w 3314700"/>
              <a:gd name="connsiteY61" fmla="*/ 1905000 h 2047875"/>
              <a:gd name="connsiteX62" fmla="*/ 2466975 w 3314700"/>
              <a:gd name="connsiteY62" fmla="*/ 1876425 h 2047875"/>
              <a:gd name="connsiteX63" fmla="*/ 2733675 w 3314700"/>
              <a:gd name="connsiteY63" fmla="*/ 1885950 h 2047875"/>
              <a:gd name="connsiteX64" fmla="*/ 2828925 w 3314700"/>
              <a:gd name="connsiteY64" fmla="*/ 1914525 h 2047875"/>
              <a:gd name="connsiteX65" fmla="*/ 2857500 w 3314700"/>
              <a:gd name="connsiteY65" fmla="*/ 1924050 h 2047875"/>
              <a:gd name="connsiteX66" fmla="*/ 2886075 w 3314700"/>
              <a:gd name="connsiteY66" fmla="*/ 1943100 h 2047875"/>
              <a:gd name="connsiteX67" fmla="*/ 2943225 w 3314700"/>
              <a:gd name="connsiteY67" fmla="*/ 1962150 h 2047875"/>
              <a:gd name="connsiteX68" fmla="*/ 3028950 w 3314700"/>
              <a:gd name="connsiteY68" fmla="*/ 2000250 h 2047875"/>
              <a:gd name="connsiteX69" fmla="*/ 3057525 w 3314700"/>
              <a:gd name="connsiteY69" fmla="*/ 2009775 h 2047875"/>
              <a:gd name="connsiteX70" fmla="*/ 3086100 w 3314700"/>
              <a:gd name="connsiteY70" fmla="*/ 2019300 h 2047875"/>
              <a:gd name="connsiteX71" fmla="*/ 3314700 w 3314700"/>
              <a:gd name="connsiteY71" fmla="*/ 2019300 h 204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314700" h="2047875">
                <a:moveTo>
                  <a:pt x="0" y="0"/>
                </a:moveTo>
                <a:cubicBezTo>
                  <a:pt x="22903" y="18322"/>
                  <a:pt x="49664" y="41986"/>
                  <a:pt x="76200" y="57150"/>
                </a:cubicBezTo>
                <a:cubicBezTo>
                  <a:pt x="88528" y="64195"/>
                  <a:pt x="101600" y="69850"/>
                  <a:pt x="114300" y="76200"/>
                </a:cubicBezTo>
                <a:cubicBezTo>
                  <a:pt x="120650" y="85725"/>
                  <a:pt x="125255" y="96680"/>
                  <a:pt x="133350" y="104775"/>
                </a:cubicBezTo>
                <a:cubicBezTo>
                  <a:pt x="141445" y="112870"/>
                  <a:pt x="153131" y="116496"/>
                  <a:pt x="161925" y="123825"/>
                </a:cubicBezTo>
                <a:cubicBezTo>
                  <a:pt x="172273" y="132449"/>
                  <a:pt x="180975" y="142875"/>
                  <a:pt x="190500" y="152400"/>
                </a:cubicBezTo>
                <a:cubicBezTo>
                  <a:pt x="222012" y="246935"/>
                  <a:pt x="169142" y="102526"/>
                  <a:pt x="228600" y="209550"/>
                </a:cubicBezTo>
                <a:cubicBezTo>
                  <a:pt x="238352" y="227103"/>
                  <a:pt x="236511" y="249992"/>
                  <a:pt x="247650" y="266700"/>
                </a:cubicBezTo>
                <a:lnTo>
                  <a:pt x="285750" y="323850"/>
                </a:lnTo>
                <a:cubicBezTo>
                  <a:pt x="292100" y="333375"/>
                  <a:pt x="301180" y="341565"/>
                  <a:pt x="304800" y="352425"/>
                </a:cubicBezTo>
                <a:cubicBezTo>
                  <a:pt x="353947" y="499867"/>
                  <a:pt x="297617" y="347584"/>
                  <a:pt x="342900" y="438150"/>
                </a:cubicBezTo>
                <a:cubicBezTo>
                  <a:pt x="347390" y="447130"/>
                  <a:pt x="347935" y="457745"/>
                  <a:pt x="352425" y="466725"/>
                </a:cubicBezTo>
                <a:cubicBezTo>
                  <a:pt x="357545" y="476964"/>
                  <a:pt x="366826" y="484839"/>
                  <a:pt x="371475" y="495300"/>
                </a:cubicBezTo>
                <a:cubicBezTo>
                  <a:pt x="379630" y="513650"/>
                  <a:pt x="379386" y="535742"/>
                  <a:pt x="390525" y="552450"/>
                </a:cubicBezTo>
                <a:cubicBezTo>
                  <a:pt x="445120" y="634342"/>
                  <a:pt x="379665" y="530730"/>
                  <a:pt x="419100" y="609600"/>
                </a:cubicBezTo>
                <a:cubicBezTo>
                  <a:pt x="424220" y="619839"/>
                  <a:pt x="433030" y="627936"/>
                  <a:pt x="438150" y="638175"/>
                </a:cubicBezTo>
                <a:cubicBezTo>
                  <a:pt x="446153" y="654180"/>
                  <a:pt x="452622" y="689591"/>
                  <a:pt x="457200" y="704850"/>
                </a:cubicBezTo>
                <a:lnTo>
                  <a:pt x="485775" y="790575"/>
                </a:lnTo>
                <a:cubicBezTo>
                  <a:pt x="488950" y="800100"/>
                  <a:pt x="493331" y="809305"/>
                  <a:pt x="495300" y="819150"/>
                </a:cubicBezTo>
                <a:cubicBezTo>
                  <a:pt x="498475" y="835025"/>
                  <a:pt x="502363" y="850774"/>
                  <a:pt x="504825" y="866775"/>
                </a:cubicBezTo>
                <a:cubicBezTo>
                  <a:pt x="508717" y="892075"/>
                  <a:pt x="509771" y="917790"/>
                  <a:pt x="514350" y="942975"/>
                </a:cubicBezTo>
                <a:cubicBezTo>
                  <a:pt x="516146" y="952853"/>
                  <a:pt x="521440" y="961810"/>
                  <a:pt x="523875" y="971550"/>
                </a:cubicBezTo>
                <a:cubicBezTo>
                  <a:pt x="537470" y="1025932"/>
                  <a:pt x="528258" y="1008385"/>
                  <a:pt x="542925" y="1057275"/>
                </a:cubicBezTo>
                <a:cubicBezTo>
                  <a:pt x="548695" y="1076509"/>
                  <a:pt x="550836" y="1097717"/>
                  <a:pt x="561975" y="1114425"/>
                </a:cubicBezTo>
                <a:cubicBezTo>
                  <a:pt x="592164" y="1159708"/>
                  <a:pt x="577405" y="1132140"/>
                  <a:pt x="600075" y="1200150"/>
                </a:cubicBezTo>
                <a:cubicBezTo>
                  <a:pt x="603250" y="1209675"/>
                  <a:pt x="604031" y="1220371"/>
                  <a:pt x="609600" y="1228725"/>
                </a:cubicBezTo>
                <a:cubicBezTo>
                  <a:pt x="615950" y="1238250"/>
                  <a:pt x="623530" y="1247061"/>
                  <a:pt x="628650" y="1257300"/>
                </a:cubicBezTo>
                <a:cubicBezTo>
                  <a:pt x="633140" y="1266280"/>
                  <a:pt x="633299" y="1277098"/>
                  <a:pt x="638175" y="1285875"/>
                </a:cubicBezTo>
                <a:cubicBezTo>
                  <a:pt x="649294" y="1305889"/>
                  <a:pt x="669035" y="1321305"/>
                  <a:pt x="676275" y="1343025"/>
                </a:cubicBezTo>
                <a:lnTo>
                  <a:pt x="695325" y="1400175"/>
                </a:lnTo>
                <a:cubicBezTo>
                  <a:pt x="698500" y="1409700"/>
                  <a:pt x="699281" y="1420396"/>
                  <a:pt x="704850" y="1428750"/>
                </a:cubicBezTo>
                <a:cubicBezTo>
                  <a:pt x="759445" y="1510642"/>
                  <a:pt x="693990" y="1407030"/>
                  <a:pt x="733425" y="1485900"/>
                </a:cubicBezTo>
                <a:cubicBezTo>
                  <a:pt x="738545" y="1496139"/>
                  <a:pt x="747355" y="1504236"/>
                  <a:pt x="752475" y="1514475"/>
                </a:cubicBezTo>
                <a:cubicBezTo>
                  <a:pt x="756965" y="1523455"/>
                  <a:pt x="757510" y="1534070"/>
                  <a:pt x="762000" y="1543050"/>
                </a:cubicBezTo>
                <a:cubicBezTo>
                  <a:pt x="767120" y="1553289"/>
                  <a:pt x="775930" y="1561386"/>
                  <a:pt x="781050" y="1571625"/>
                </a:cubicBezTo>
                <a:cubicBezTo>
                  <a:pt x="785540" y="1580605"/>
                  <a:pt x="785006" y="1591846"/>
                  <a:pt x="790575" y="1600200"/>
                </a:cubicBezTo>
                <a:cubicBezTo>
                  <a:pt x="798047" y="1611408"/>
                  <a:pt x="810880" y="1618142"/>
                  <a:pt x="819150" y="1628775"/>
                </a:cubicBezTo>
                <a:cubicBezTo>
                  <a:pt x="833206" y="1646847"/>
                  <a:pt x="841061" y="1669736"/>
                  <a:pt x="857250" y="1685925"/>
                </a:cubicBezTo>
                <a:cubicBezTo>
                  <a:pt x="866775" y="1695450"/>
                  <a:pt x="877201" y="1704152"/>
                  <a:pt x="885825" y="1714500"/>
                </a:cubicBezTo>
                <a:cubicBezTo>
                  <a:pt x="893154" y="1723294"/>
                  <a:pt x="896780" y="1734980"/>
                  <a:pt x="904875" y="1743075"/>
                </a:cubicBezTo>
                <a:cubicBezTo>
                  <a:pt x="912970" y="1751170"/>
                  <a:pt x="924894" y="1754520"/>
                  <a:pt x="933450" y="1762125"/>
                </a:cubicBezTo>
                <a:cubicBezTo>
                  <a:pt x="953586" y="1780023"/>
                  <a:pt x="968184" y="1804331"/>
                  <a:pt x="990600" y="1819275"/>
                </a:cubicBezTo>
                <a:cubicBezTo>
                  <a:pt x="1000125" y="1825625"/>
                  <a:pt x="1010381" y="1830996"/>
                  <a:pt x="1019175" y="1838325"/>
                </a:cubicBezTo>
                <a:cubicBezTo>
                  <a:pt x="1029523" y="1846949"/>
                  <a:pt x="1036789" y="1859070"/>
                  <a:pt x="1047750" y="1866900"/>
                </a:cubicBezTo>
                <a:cubicBezTo>
                  <a:pt x="1059304" y="1875153"/>
                  <a:pt x="1073522" y="1878905"/>
                  <a:pt x="1085850" y="1885950"/>
                </a:cubicBezTo>
                <a:cubicBezTo>
                  <a:pt x="1095789" y="1891630"/>
                  <a:pt x="1104186" y="1899880"/>
                  <a:pt x="1114425" y="1905000"/>
                </a:cubicBezTo>
                <a:cubicBezTo>
                  <a:pt x="1123405" y="1909490"/>
                  <a:pt x="1134223" y="1909649"/>
                  <a:pt x="1143000" y="1914525"/>
                </a:cubicBezTo>
                <a:cubicBezTo>
                  <a:pt x="1163014" y="1925644"/>
                  <a:pt x="1178430" y="1945385"/>
                  <a:pt x="1200150" y="1952625"/>
                </a:cubicBezTo>
                <a:lnTo>
                  <a:pt x="1285875" y="1981200"/>
                </a:lnTo>
                <a:cubicBezTo>
                  <a:pt x="1295400" y="1984375"/>
                  <a:pt x="1306096" y="1985156"/>
                  <a:pt x="1314450" y="1990725"/>
                </a:cubicBezTo>
                <a:cubicBezTo>
                  <a:pt x="1323975" y="1997075"/>
                  <a:pt x="1332564" y="2005126"/>
                  <a:pt x="1343025" y="2009775"/>
                </a:cubicBezTo>
                <a:cubicBezTo>
                  <a:pt x="1361375" y="2017930"/>
                  <a:pt x="1381125" y="2022475"/>
                  <a:pt x="1400175" y="2028825"/>
                </a:cubicBezTo>
                <a:cubicBezTo>
                  <a:pt x="1447072" y="2044457"/>
                  <a:pt x="1418846" y="2036699"/>
                  <a:pt x="1485900" y="2047875"/>
                </a:cubicBezTo>
                <a:cubicBezTo>
                  <a:pt x="1625600" y="2044700"/>
                  <a:pt x="1765515" y="2046719"/>
                  <a:pt x="1905000" y="2038350"/>
                </a:cubicBezTo>
                <a:cubicBezTo>
                  <a:pt x="1925044" y="2037147"/>
                  <a:pt x="1943100" y="2025650"/>
                  <a:pt x="1962150" y="2019300"/>
                </a:cubicBezTo>
                <a:lnTo>
                  <a:pt x="2019300" y="2000250"/>
                </a:lnTo>
                <a:cubicBezTo>
                  <a:pt x="2028825" y="1997075"/>
                  <a:pt x="2039521" y="1996294"/>
                  <a:pt x="2047875" y="1990725"/>
                </a:cubicBezTo>
                <a:cubicBezTo>
                  <a:pt x="2057400" y="1984375"/>
                  <a:pt x="2065989" y="1976324"/>
                  <a:pt x="2076450" y="1971675"/>
                </a:cubicBezTo>
                <a:cubicBezTo>
                  <a:pt x="2128995" y="1948322"/>
                  <a:pt x="2130005" y="1955905"/>
                  <a:pt x="2181225" y="1943100"/>
                </a:cubicBezTo>
                <a:cubicBezTo>
                  <a:pt x="2235631" y="1929498"/>
                  <a:pt x="2182573" y="1935928"/>
                  <a:pt x="2247900" y="1924050"/>
                </a:cubicBezTo>
                <a:cubicBezTo>
                  <a:pt x="2269989" y="1920034"/>
                  <a:pt x="2292350" y="1917700"/>
                  <a:pt x="2314575" y="1914525"/>
                </a:cubicBezTo>
                <a:cubicBezTo>
                  <a:pt x="2324100" y="1911350"/>
                  <a:pt x="2333464" y="1907642"/>
                  <a:pt x="2343150" y="1905000"/>
                </a:cubicBezTo>
                <a:cubicBezTo>
                  <a:pt x="2406335" y="1887768"/>
                  <a:pt x="2411436" y="1887533"/>
                  <a:pt x="2466975" y="1876425"/>
                </a:cubicBezTo>
                <a:cubicBezTo>
                  <a:pt x="2555875" y="1879600"/>
                  <a:pt x="2644892" y="1880401"/>
                  <a:pt x="2733675" y="1885950"/>
                </a:cubicBezTo>
                <a:cubicBezTo>
                  <a:pt x="2751392" y="1887057"/>
                  <a:pt x="2820504" y="1911718"/>
                  <a:pt x="2828925" y="1914525"/>
                </a:cubicBezTo>
                <a:cubicBezTo>
                  <a:pt x="2838450" y="1917700"/>
                  <a:pt x="2849146" y="1918481"/>
                  <a:pt x="2857500" y="1924050"/>
                </a:cubicBezTo>
                <a:cubicBezTo>
                  <a:pt x="2867025" y="1930400"/>
                  <a:pt x="2875614" y="1938451"/>
                  <a:pt x="2886075" y="1943100"/>
                </a:cubicBezTo>
                <a:cubicBezTo>
                  <a:pt x="2904425" y="1951255"/>
                  <a:pt x="2926517" y="1951011"/>
                  <a:pt x="2943225" y="1962150"/>
                </a:cubicBezTo>
                <a:cubicBezTo>
                  <a:pt x="2988508" y="1992339"/>
                  <a:pt x="2960940" y="1977580"/>
                  <a:pt x="3028950" y="2000250"/>
                </a:cubicBezTo>
                <a:lnTo>
                  <a:pt x="3057525" y="2009775"/>
                </a:lnTo>
                <a:cubicBezTo>
                  <a:pt x="3067050" y="2012950"/>
                  <a:pt x="3076060" y="2019300"/>
                  <a:pt x="3086100" y="2019300"/>
                </a:cubicBezTo>
                <a:lnTo>
                  <a:pt x="3314700" y="2019300"/>
                </a:lnTo>
              </a:path>
            </a:pathLst>
          </a:custGeom>
          <a:ln>
            <a:tailEnd type="arrow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07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CIL/MSIL Code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6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Reflection.Emit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7989888" cy="5086350"/>
          </a:xfrm>
          <a:prstGeom prst="rect">
            <a:avLst/>
          </a:prstGeom>
        </p:spPr>
        <p:txBody>
          <a:bodyPr/>
          <a:lstStyle/>
          <a:p>
            <a:r>
              <a:rPr lang="en-GB" sz="1800">
                <a:latin typeface="Arial" charset="0"/>
              </a:rPr>
              <a:t>Reflection.Emit</a:t>
            </a:r>
            <a:r>
              <a:rPr lang="en-GB" sz="1800"/>
              <a:t> allows creation of assemblies and types at run-time</a:t>
            </a:r>
          </a:p>
          <a:p>
            <a:pPr lvl="1"/>
            <a:r>
              <a:rPr lang="en-GB" sz="1600"/>
              <a:t>creation of assemblies</a:t>
            </a:r>
          </a:p>
          <a:p>
            <a:pPr lvl="1"/>
            <a:r>
              <a:rPr lang="en-GB" sz="1600"/>
              <a:t>creation of new modules</a:t>
            </a:r>
          </a:p>
          <a:p>
            <a:pPr lvl="1"/>
            <a:r>
              <a:rPr lang="en-GB" sz="1600"/>
              <a:t>creation of new types</a:t>
            </a:r>
          </a:p>
          <a:p>
            <a:pPr lvl="1"/>
            <a:r>
              <a:rPr lang="en-GB" sz="1600"/>
              <a:t>creation of symbolic meta-information of existing modules</a:t>
            </a:r>
          </a:p>
          <a:p>
            <a:pPr lvl="1"/>
            <a:endParaRPr lang="en-GB" sz="1600"/>
          </a:p>
          <a:p>
            <a:r>
              <a:rPr lang="en-GB" sz="1600">
                <a:latin typeface="Arial" charset="0"/>
              </a:rPr>
              <a:t>System.Reflection.Emit</a:t>
            </a:r>
            <a:r>
              <a:rPr lang="en-GB" sz="1800"/>
              <a:t> supports realization of .NET compilers und interpreters</a:t>
            </a:r>
            <a:br>
              <a:rPr lang="en-GB" sz="1800"/>
            </a:br>
            <a:endParaRPr lang="en-GB" sz="2000"/>
          </a:p>
          <a:p>
            <a:r>
              <a:rPr lang="en-GB" sz="1800"/>
              <a:t>Important classes of </a:t>
            </a:r>
            <a:r>
              <a:rPr lang="en-GB" sz="1800">
                <a:latin typeface="Arial" charset="0"/>
              </a:rPr>
              <a:t>Reflection.Emit</a:t>
            </a:r>
            <a:r>
              <a:rPr lang="en-GB" sz="1800"/>
              <a:t> are</a:t>
            </a:r>
            <a:r>
              <a:rPr lang="en-GB" sz="1800">
                <a:latin typeface="Arial" charset="0"/>
              </a:rPr>
              <a:t> </a:t>
            </a:r>
          </a:p>
          <a:p>
            <a:pPr lvl="1"/>
            <a:r>
              <a:rPr lang="en-GB" sz="1600">
                <a:latin typeface="Arial" charset="0"/>
              </a:rPr>
              <a:t>AssemblyBuilder 	</a:t>
            </a:r>
            <a:r>
              <a:rPr lang="en-GB" sz="1600"/>
              <a:t>to define assemblies</a:t>
            </a:r>
            <a:endParaRPr lang="en-GB" sz="1600">
              <a:latin typeface="Arial" charset="0"/>
            </a:endParaRPr>
          </a:p>
          <a:p>
            <a:pPr lvl="1"/>
            <a:r>
              <a:rPr lang="en-GB" sz="1600">
                <a:latin typeface="Arial" charset="0"/>
              </a:rPr>
              <a:t>ModuleBuilder	</a:t>
            </a:r>
            <a:r>
              <a:rPr lang="en-GB" sz="1600"/>
              <a:t>to define modules</a:t>
            </a:r>
            <a:endParaRPr lang="en-GB" sz="1600">
              <a:latin typeface="Arial" charset="0"/>
            </a:endParaRPr>
          </a:p>
          <a:p>
            <a:pPr lvl="1"/>
            <a:r>
              <a:rPr lang="en-GB" sz="1600">
                <a:latin typeface="Arial" charset="0"/>
              </a:rPr>
              <a:t>TypeBuilder 	</a:t>
            </a:r>
            <a:r>
              <a:rPr lang="en-GB" sz="1600"/>
              <a:t>to define types</a:t>
            </a:r>
            <a:endParaRPr lang="en-GB" sz="1600">
              <a:latin typeface="Arial" charset="0"/>
            </a:endParaRPr>
          </a:p>
          <a:p>
            <a:pPr lvl="1"/>
            <a:r>
              <a:rPr lang="en-GB" sz="1600">
                <a:latin typeface="Arial" charset="0"/>
              </a:rPr>
              <a:t>MethodBuilder 	</a:t>
            </a:r>
            <a:r>
              <a:rPr lang="en-GB" sz="1600"/>
              <a:t>to define methods</a:t>
            </a:r>
          </a:p>
          <a:p>
            <a:pPr lvl="1"/>
            <a:r>
              <a:rPr lang="en-GB" sz="1600">
                <a:latin typeface="Arial" charset="0"/>
              </a:rPr>
              <a:t>ILGenerator 	</a:t>
            </a:r>
            <a:r>
              <a:rPr lang="en-GB" sz="1600"/>
              <a:t>to emit IL-code</a:t>
            </a:r>
          </a:p>
          <a:p>
            <a:pPr lvl="1"/>
            <a:endParaRPr lang="en-GB" sz="16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94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32" name="Text Box 8"/>
          <p:cNvSpPr txBox="1">
            <a:spLocks noChangeArrowheads="1"/>
          </p:cNvSpPr>
          <p:nvPr/>
        </p:nvSpPr>
        <p:spPr bwMode="auto">
          <a:xfrm>
            <a:off x="900113" y="1754188"/>
            <a:ext cx="8064500" cy="13144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8288" lvl="1" algn="l">
              <a:tabLst>
                <a:tab pos="363538" algn="l"/>
                <a:tab pos="711200" algn="l"/>
                <a:tab pos="987425" algn="l"/>
              </a:tabLst>
            </a:pPr>
            <a:r>
              <a:rPr lang="en-GB" sz="1600">
                <a:solidFill>
                  <a:schemeClr val="accent2"/>
                </a:solidFill>
                <a:latin typeface="Arial" charset="0"/>
              </a:rPr>
              <a:t>public</a:t>
            </a:r>
            <a:r>
              <a:rPr lang="en-GB" sz="1600">
                <a:latin typeface="Arial" charset="0"/>
              </a:rPr>
              <a:t> 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class</a:t>
            </a:r>
            <a:r>
              <a:rPr lang="en-GB" sz="1600">
                <a:latin typeface="Arial" charset="0"/>
              </a:rPr>
              <a:t> HelloWorld {</a:t>
            </a:r>
          </a:p>
          <a:p>
            <a:pPr marL="268288" lvl="1" algn="l">
              <a:tabLst>
                <a:tab pos="363538" algn="l"/>
                <a:tab pos="711200" algn="l"/>
                <a:tab pos="987425" algn="l"/>
              </a:tabLst>
            </a:pPr>
            <a:r>
              <a:rPr lang="en-GB" sz="1600">
                <a:latin typeface="Arial" charset="0"/>
              </a:rPr>
              <a:t>	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public</a:t>
            </a:r>
            <a:r>
              <a:rPr lang="en-GB" sz="1600">
                <a:latin typeface="Arial" charset="0"/>
              </a:rPr>
              <a:t> 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virtual</a:t>
            </a:r>
            <a:r>
              <a:rPr lang="en-GB" sz="1600">
                <a:latin typeface="Arial" charset="0"/>
              </a:rPr>
              <a:t> 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string</a:t>
            </a:r>
            <a:r>
              <a:rPr lang="en-GB" sz="1600">
                <a:latin typeface="Arial" charset="0"/>
              </a:rPr>
              <a:t> SayHelloTo(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string</a:t>
            </a:r>
            <a:r>
              <a:rPr lang="en-GB" sz="1600">
                <a:latin typeface="Arial" charset="0"/>
              </a:rPr>
              <a:t> name) { </a:t>
            </a:r>
          </a:p>
          <a:p>
            <a:pPr marL="268288" lvl="1" algn="l">
              <a:tabLst>
                <a:tab pos="363538" algn="l"/>
                <a:tab pos="711200" algn="l"/>
                <a:tab pos="987425" algn="l"/>
              </a:tabLst>
            </a:pPr>
            <a:r>
              <a:rPr lang="en-GB" sz="1600">
                <a:latin typeface="Arial" charset="0"/>
              </a:rPr>
              <a:t>		</a:t>
            </a:r>
            <a:r>
              <a:rPr lang="en-GB" sz="1600">
                <a:solidFill>
                  <a:schemeClr val="accent2"/>
                </a:solidFill>
                <a:latin typeface="Arial" charset="0"/>
              </a:rPr>
              <a:t>return</a:t>
            </a:r>
            <a:r>
              <a:rPr lang="en-GB" sz="1600">
                <a:latin typeface="Arial" charset="0"/>
              </a:rPr>
              <a:t> “Hello “ + name; </a:t>
            </a:r>
          </a:p>
          <a:p>
            <a:pPr marL="268288" lvl="1" algn="l">
              <a:tabLst>
                <a:tab pos="363538" algn="l"/>
                <a:tab pos="711200" algn="l"/>
                <a:tab pos="987425" algn="l"/>
              </a:tabLst>
            </a:pPr>
            <a:r>
              <a:rPr lang="en-GB" sz="1600">
                <a:latin typeface="Arial" charset="0"/>
              </a:rPr>
              <a:t>	} </a:t>
            </a:r>
          </a:p>
          <a:p>
            <a:pPr marL="268288" lvl="1" algn="l">
              <a:tabLst>
                <a:tab pos="363538" algn="l"/>
                <a:tab pos="711200" algn="l"/>
                <a:tab pos="987425" algn="l"/>
              </a:tabLst>
            </a:pPr>
            <a:r>
              <a:rPr lang="en-GB" sz="1600">
                <a:latin typeface="Arial" charset="0"/>
              </a:rPr>
              <a:t>}</a:t>
            </a:r>
            <a:endParaRPr lang="de-DE" sz="1600">
              <a:latin typeface="Arial" charset="0"/>
            </a:endParaRPr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 Reflection.Emit (1)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7772400" cy="5029200"/>
          </a:xfrm>
          <a:prstGeom prst="rect">
            <a:avLst/>
          </a:prstGeom>
        </p:spPr>
        <p:txBody>
          <a:bodyPr/>
          <a:lstStyle/>
          <a:p>
            <a:r>
              <a:rPr lang="en-GB" sz="2000"/>
              <a:t>Creation of a new assembly and module </a:t>
            </a:r>
            <a:br>
              <a:rPr lang="en-GB" sz="2000"/>
            </a:br>
            <a:r>
              <a:rPr lang="en-GB" sz="2000"/>
              <a:t/>
            </a:r>
            <a:br>
              <a:rPr lang="en-GB" sz="2000"/>
            </a:br>
            <a:r>
              <a:rPr lang="en-GB" sz="2000"/>
              <a:t/>
            </a:r>
            <a:br>
              <a:rPr lang="en-GB" sz="2000"/>
            </a:br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r>
              <a:rPr lang="en-GB" sz="2000"/>
              <a:t> Definition of a new type </a:t>
            </a:r>
            <a:br>
              <a:rPr lang="en-GB" sz="2000"/>
            </a:br>
            <a:endParaRPr lang="en-GB" sz="2000"/>
          </a:p>
          <a:p>
            <a:endParaRPr lang="en-GB" sz="2000"/>
          </a:p>
          <a:p>
            <a:r>
              <a:rPr lang="en-GB" sz="2000"/>
              <a:t>Definition of a new method with parameter and return types</a:t>
            </a:r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pPr>
              <a:buFontTx/>
              <a:buNone/>
            </a:pPr>
            <a:endParaRPr lang="en-GB" sz="2000"/>
          </a:p>
        </p:txBody>
      </p:sp>
      <p:sp>
        <p:nvSpPr>
          <p:cNvPr id="359428" name="Text Box 4"/>
          <p:cNvSpPr txBox="1">
            <a:spLocks noChangeArrowheads="1"/>
          </p:cNvSpPr>
          <p:nvPr/>
        </p:nvSpPr>
        <p:spPr bwMode="auto">
          <a:xfrm>
            <a:off x="900113" y="1700213"/>
            <a:ext cx="8064500" cy="155892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AssemblyName</a:t>
            </a:r>
            <a:r>
              <a:rPr lang="en-GB" sz="1600" dirty="0">
                <a:latin typeface="Arial" charset="0"/>
              </a:rPr>
              <a:t> </a:t>
            </a:r>
            <a:r>
              <a:rPr lang="en-GB" sz="1600" dirty="0" err="1">
                <a:latin typeface="Arial" charset="0"/>
              </a:rPr>
              <a:t>assemblyName</a:t>
            </a:r>
            <a:r>
              <a:rPr lang="en-GB" sz="1600" dirty="0">
                <a:latin typeface="Arial" charset="0"/>
              </a:rPr>
              <a:t> = new </a:t>
            </a:r>
            <a:r>
              <a:rPr lang="en-GB" sz="1600" dirty="0" err="1">
                <a:latin typeface="Arial" charset="0"/>
              </a:rPr>
              <a:t>AssemblyName</a:t>
            </a:r>
            <a:r>
              <a:rPr lang="en-GB" sz="1600" dirty="0">
                <a:latin typeface="Arial" charset="0"/>
              </a:rPr>
              <a:t>();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assemblyName.Name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HelloWorldAssembly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AssemblyBuilder</a:t>
            </a:r>
            <a:r>
              <a:rPr lang="en-GB" sz="1600" dirty="0">
                <a:latin typeface="Arial" charset="0"/>
              </a:rPr>
              <a:t> </a:t>
            </a:r>
            <a:r>
              <a:rPr lang="en-GB" sz="1600" dirty="0" err="1">
                <a:latin typeface="Arial" charset="0"/>
              </a:rPr>
              <a:t>newAssembly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 err="1">
                <a:latin typeface="Arial" charset="0"/>
              </a:rPr>
              <a:t>Thread.GetDomain</a:t>
            </a:r>
            <a:r>
              <a:rPr lang="en-GB" sz="1600" dirty="0">
                <a:latin typeface="Arial" charset="0"/>
              </a:rPr>
              <a:t>().</a:t>
            </a:r>
            <a:r>
              <a:rPr lang="en-GB" sz="1600" dirty="0" err="1">
                <a:latin typeface="Arial" charset="0"/>
              </a:rPr>
              <a:t>DefineDynamicAssembly</a:t>
            </a:r>
            <a:r>
              <a:rPr lang="en-GB" sz="1600" dirty="0">
                <a:latin typeface="Arial" charset="0"/>
              </a:rPr>
              <a:t>(</a:t>
            </a:r>
          </a:p>
          <a:p>
            <a:pPr algn="l"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				</a:t>
            </a:r>
            <a:r>
              <a:rPr lang="en-GB" sz="1600" dirty="0" err="1">
                <a:latin typeface="Arial" charset="0"/>
              </a:rPr>
              <a:t>assemblyName</a:t>
            </a:r>
            <a:r>
              <a:rPr lang="en-GB" sz="1600" dirty="0">
                <a:latin typeface="Arial" charset="0"/>
              </a:rPr>
              <a:t>, </a:t>
            </a:r>
            <a:r>
              <a:rPr lang="en-GB" sz="1600" dirty="0" err="1">
                <a:latin typeface="Arial" charset="0"/>
              </a:rPr>
              <a:t>AssemblyBuilderAccess.RunAndSave</a:t>
            </a:r>
            <a:r>
              <a:rPr lang="en-GB" sz="1600" dirty="0">
                <a:latin typeface="Arial" charset="0"/>
              </a:rPr>
              <a:t>); 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ModuleBuilder</a:t>
            </a:r>
            <a:r>
              <a:rPr lang="en-GB" sz="1600" dirty="0">
                <a:latin typeface="Arial" charset="0"/>
              </a:rPr>
              <a:t> </a:t>
            </a:r>
            <a:r>
              <a:rPr lang="en-GB" sz="1600" dirty="0" err="1">
                <a:latin typeface="Arial" charset="0"/>
              </a:rPr>
              <a:t>newModule</a:t>
            </a:r>
            <a:r>
              <a:rPr lang="en-GB" sz="1600" dirty="0">
                <a:latin typeface="Arial" charset="0"/>
              </a:rPr>
              <a:t> = </a:t>
            </a:r>
          </a:p>
          <a:p>
            <a:pPr algn="l"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		</a:t>
            </a:r>
            <a:r>
              <a:rPr lang="en-GB" sz="1600" dirty="0" err="1">
                <a:latin typeface="Arial" charset="0"/>
              </a:rPr>
              <a:t>newAssembly.DefineDynamicModule</a:t>
            </a:r>
            <a:r>
              <a:rPr lang="en-GB" sz="1600" dirty="0">
                <a:latin typeface="Arial" charset="0"/>
              </a:rPr>
              <a:t>(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HelloWorldModule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);</a:t>
            </a:r>
          </a:p>
        </p:txBody>
      </p:sp>
      <p:sp>
        <p:nvSpPr>
          <p:cNvPr id="359429" name="Text Box 5"/>
          <p:cNvSpPr txBox="1">
            <a:spLocks noChangeArrowheads="1"/>
          </p:cNvSpPr>
          <p:nvPr/>
        </p:nvSpPr>
        <p:spPr bwMode="auto">
          <a:xfrm>
            <a:off x="900113" y="4100513"/>
            <a:ext cx="8064500" cy="336550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>
                <a:latin typeface="Arial" charset="0"/>
              </a:rPr>
              <a:t>TypeBuilder newType = newModule.DefineType (</a:t>
            </a:r>
            <a:r>
              <a:rPr lang="en-GB" sz="1600">
                <a:solidFill>
                  <a:srgbClr val="990033"/>
                </a:solidFill>
                <a:latin typeface="Arial" charset="0"/>
              </a:rPr>
              <a:t>"HelloWorld"</a:t>
            </a:r>
            <a:r>
              <a:rPr lang="en-GB" sz="1600">
                <a:latin typeface="Arial" charset="0"/>
              </a:rPr>
              <a:t>, TypeAttributes.Public);</a:t>
            </a:r>
          </a:p>
        </p:txBody>
      </p:sp>
      <p:sp>
        <p:nvSpPr>
          <p:cNvPr id="359430" name="Text Box 6"/>
          <p:cNvSpPr txBox="1">
            <a:spLocks noChangeArrowheads="1"/>
          </p:cNvSpPr>
          <p:nvPr/>
        </p:nvSpPr>
        <p:spPr bwMode="auto">
          <a:xfrm>
            <a:off x="900113" y="5095875"/>
            <a:ext cx="8064500" cy="1069975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Type[] </a:t>
            </a:r>
            <a:r>
              <a:rPr lang="en-GB" sz="1600" dirty="0" err="1">
                <a:latin typeface="Arial" charset="0"/>
              </a:rPr>
              <a:t>paramTypes</a:t>
            </a:r>
            <a:r>
              <a:rPr lang="en-GB" sz="1600" dirty="0">
                <a:latin typeface="Arial" charset="0"/>
              </a:rPr>
              <a:t> = new Type</a:t>
            </a:r>
            <a:r>
              <a:rPr lang="en-GB" sz="1600" dirty="0" smtClean="0">
                <a:latin typeface="Arial" charset="0"/>
              </a:rPr>
              <a:t>[] { </a:t>
            </a:r>
            <a:r>
              <a:rPr lang="en-GB" sz="1600" dirty="0" err="1">
                <a:latin typeface="Arial" charset="0"/>
              </a:rPr>
              <a:t>typeof</a:t>
            </a:r>
            <a:r>
              <a:rPr lang="en-GB" sz="1600" dirty="0">
                <a:latin typeface="Arial" charset="0"/>
              </a:rPr>
              <a:t>(string) };</a:t>
            </a:r>
          </a:p>
          <a:p>
            <a:pPr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Type </a:t>
            </a:r>
            <a:r>
              <a:rPr lang="en-GB" sz="1600" dirty="0" err="1">
                <a:latin typeface="Arial" charset="0"/>
              </a:rPr>
              <a:t>retType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 err="1"/>
              <a:t>typeof</a:t>
            </a:r>
            <a:r>
              <a:rPr lang="en-GB" sz="1600" dirty="0"/>
              <a:t>(string);</a:t>
            </a:r>
            <a:endParaRPr lang="en-GB" sz="1600" dirty="0">
              <a:latin typeface="Arial" charset="0"/>
            </a:endParaRP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MethodBuilder</a:t>
            </a:r>
            <a:r>
              <a:rPr lang="en-GB" sz="1600" dirty="0">
                <a:latin typeface="Arial" charset="0"/>
              </a:rPr>
              <a:t> </a:t>
            </a:r>
            <a:r>
              <a:rPr lang="en-GB" sz="1600" dirty="0" err="1">
                <a:latin typeface="Arial" charset="0"/>
              </a:rPr>
              <a:t>newMethod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 err="1">
                <a:latin typeface="Arial" charset="0"/>
              </a:rPr>
              <a:t>newType.DefineMethod</a:t>
            </a:r>
            <a:r>
              <a:rPr lang="en-GB" sz="1600" dirty="0">
                <a:latin typeface="Arial" charset="0"/>
              </a:rPr>
              <a:t>(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SayHelloTo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, 	</a:t>
            </a:r>
            <a:br>
              <a:rPr lang="en-GB" sz="1600" dirty="0">
                <a:latin typeface="Arial" charset="0"/>
              </a:rPr>
            </a:br>
            <a:r>
              <a:rPr lang="en-GB" sz="1600" dirty="0">
                <a:latin typeface="Arial" charset="0"/>
              </a:rPr>
              <a:t>	</a:t>
            </a:r>
            <a:r>
              <a:rPr lang="en-GB" sz="1600" dirty="0" err="1">
                <a:latin typeface="Arial" charset="0"/>
              </a:rPr>
              <a:t>MethodAttributes.Public</a:t>
            </a:r>
            <a:r>
              <a:rPr lang="en-GB" sz="1600" dirty="0">
                <a:latin typeface="Arial" charset="0"/>
              </a:rPr>
              <a:t> |  </a:t>
            </a:r>
            <a:r>
              <a:rPr lang="en-GB" sz="1600" dirty="0" err="1">
                <a:latin typeface="Arial" charset="0"/>
              </a:rPr>
              <a:t>MethodAttributes.Virtual</a:t>
            </a:r>
            <a:r>
              <a:rPr lang="en-GB" sz="1600" dirty="0">
                <a:latin typeface="Arial" charset="0"/>
              </a:rPr>
              <a:t>, </a:t>
            </a:r>
            <a:r>
              <a:rPr lang="en-GB" sz="1600" dirty="0" err="1">
                <a:latin typeface="Arial" charset="0"/>
              </a:rPr>
              <a:t>retType</a:t>
            </a:r>
            <a:r>
              <a:rPr lang="en-GB" sz="1600" dirty="0">
                <a:latin typeface="Arial" charset="0"/>
              </a:rPr>
              <a:t>, </a:t>
            </a:r>
            <a:r>
              <a:rPr lang="en-GB" sz="1600" dirty="0" err="1">
                <a:latin typeface="Arial" charset="0"/>
              </a:rPr>
              <a:t>paramTypes</a:t>
            </a:r>
            <a:r>
              <a:rPr lang="en-GB" sz="1600" dirty="0">
                <a:latin typeface="Arial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074641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32" grpId="0" animBg="1"/>
      <p:bldP spid="359432" grpId="1" animBg="1"/>
      <p:bldP spid="359427" grpId="0" build="p"/>
      <p:bldP spid="359428" grpId="0" animBg="1"/>
      <p:bldP spid="359429" grpId="0" animBg="1"/>
      <p:bldP spid="3594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 Reflection.Emit (2)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052736"/>
            <a:ext cx="7772400" cy="5029200"/>
          </a:xfrm>
          <a:prstGeom prst="rect">
            <a:avLst/>
          </a:prstGeom>
        </p:spPr>
        <p:txBody>
          <a:bodyPr/>
          <a:lstStyle/>
          <a:p>
            <a:r>
              <a:rPr lang="en-GB" sz="2000"/>
              <a:t>Defining the  MSIL code for the new method</a:t>
            </a:r>
            <a:br>
              <a:rPr lang="en-GB" sz="2000"/>
            </a:br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r>
              <a:rPr lang="en-GB" sz="2000"/>
              <a:t>Creating the new type</a:t>
            </a:r>
          </a:p>
          <a:p>
            <a:endParaRPr lang="en-GB" sz="2000"/>
          </a:p>
          <a:p>
            <a:endParaRPr lang="en-GB" sz="2000"/>
          </a:p>
          <a:p>
            <a:r>
              <a:rPr lang="en-GB" sz="2000"/>
              <a:t>Creating an instance of the new type and calling </a:t>
            </a:r>
            <a:r>
              <a:rPr lang="en-GB" sz="2000">
                <a:latin typeface="Arial" charset="0"/>
              </a:rPr>
              <a:t>SayHelloTo</a:t>
            </a:r>
            <a:r>
              <a:rPr lang="en-GB" sz="2000"/>
              <a:t> method  </a:t>
            </a:r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681857" y="1554039"/>
            <a:ext cx="8064500" cy="1803400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ILGenerator</a:t>
            </a:r>
            <a:r>
              <a:rPr lang="en-GB" sz="1600" dirty="0">
                <a:latin typeface="Arial" charset="0"/>
              </a:rPr>
              <a:t> </a:t>
            </a:r>
            <a:r>
              <a:rPr lang="en-GB" sz="1600" dirty="0" err="1">
                <a:latin typeface="Arial" charset="0"/>
              </a:rPr>
              <a:t>ilGen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 err="1">
                <a:latin typeface="Arial" charset="0"/>
              </a:rPr>
              <a:t>newMethod.GetILGenerator</a:t>
            </a:r>
            <a:r>
              <a:rPr lang="en-GB" sz="1600" dirty="0">
                <a:latin typeface="Arial" charset="0"/>
              </a:rPr>
              <a:t> ();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ilGen.Emit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 err="1">
                <a:latin typeface="Arial" charset="0"/>
              </a:rPr>
              <a:t>OpCodes.Ldstr</a:t>
            </a:r>
            <a:r>
              <a:rPr lang="en-GB" sz="1600" dirty="0">
                <a:latin typeface="Arial" charset="0"/>
              </a:rPr>
              <a:t>, 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"Hello "</a:t>
            </a:r>
            <a:r>
              <a:rPr lang="en-GB" sz="1600" dirty="0">
                <a:latin typeface="Arial" charset="0"/>
              </a:rPr>
              <a:t>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ilGen.Emit</a:t>
            </a:r>
            <a:r>
              <a:rPr lang="en-GB" sz="1600" dirty="0">
                <a:latin typeface="Arial" charset="0"/>
              </a:rPr>
              <a:t> (OpCodes.Ldarg_1);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Type t = </a:t>
            </a:r>
            <a:r>
              <a:rPr lang="en-GB" sz="1600" dirty="0" err="1">
                <a:latin typeface="Arial" charset="0"/>
              </a:rPr>
              <a:t>Type.GetType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System.String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MethodInfo</a:t>
            </a:r>
            <a:r>
              <a:rPr lang="en-GB" sz="1600" dirty="0">
                <a:latin typeface="Arial" charset="0"/>
              </a:rPr>
              <a:t> mi = </a:t>
            </a:r>
            <a:r>
              <a:rPr lang="en-GB" sz="1600" dirty="0" err="1">
                <a:latin typeface="Arial" charset="0"/>
              </a:rPr>
              <a:t>t.GetMethod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Concat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, new Type</a:t>
            </a:r>
            <a:r>
              <a:rPr lang="en-GB" sz="1600" dirty="0" smtClean="0">
                <a:latin typeface="Arial" charset="0"/>
              </a:rPr>
              <a:t>[] { </a:t>
            </a:r>
            <a:r>
              <a:rPr lang="en-GB" sz="1600" dirty="0" err="1" smtClean="0">
                <a:latin typeface="Arial" charset="0"/>
              </a:rPr>
              <a:t>typeof</a:t>
            </a:r>
            <a:r>
              <a:rPr lang="en-GB" sz="1600" dirty="0" smtClean="0">
                <a:latin typeface="Arial" charset="0"/>
              </a:rPr>
              <a:t>(string), </a:t>
            </a:r>
            <a:r>
              <a:rPr lang="en-GB" sz="1600" dirty="0" err="1" smtClean="0">
                <a:latin typeface="Arial" charset="0"/>
              </a:rPr>
              <a:t>typeof</a:t>
            </a:r>
            <a:r>
              <a:rPr lang="en-GB" sz="1600" dirty="0" smtClean="0">
                <a:latin typeface="Arial" charset="0"/>
              </a:rPr>
              <a:t>(string) }); </a:t>
            </a:r>
            <a:endParaRPr lang="en-GB" sz="1600" dirty="0">
              <a:latin typeface="Arial" charset="0"/>
            </a:endParaRP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ilGen.Emit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 err="1">
                <a:latin typeface="Arial" charset="0"/>
              </a:rPr>
              <a:t>OpCodes.Call</a:t>
            </a:r>
            <a:r>
              <a:rPr lang="en-GB" sz="1600" dirty="0">
                <a:latin typeface="Arial" charset="0"/>
              </a:rPr>
              <a:t>, mi);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ilGen.Emit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 err="1">
                <a:latin typeface="Arial" charset="0"/>
              </a:rPr>
              <a:t>OpCodes.Ret</a:t>
            </a:r>
            <a:r>
              <a:rPr lang="en-GB" sz="1600" dirty="0">
                <a:latin typeface="Arial" charset="0"/>
              </a:rPr>
              <a:t>);</a:t>
            </a:r>
          </a:p>
        </p:txBody>
      </p:sp>
      <p:sp>
        <p:nvSpPr>
          <p:cNvPr id="360456" name="Text Box 8"/>
          <p:cNvSpPr txBox="1">
            <a:spLocks noChangeArrowheads="1"/>
          </p:cNvSpPr>
          <p:nvPr/>
        </p:nvSpPr>
        <p:spPr bwMode="auto">
          <a:xfrm>
            <a:off x="681857" y="4028951"/>
            <a:ext cx="8064500" cy="336550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>
                <a:latin typeface="Arial" charset="0"/>
              </a:rPr>
              <a:t>newType.CreateType();</a:t>
            </a:r>
          </a:p>
        </p:txBody>
      </p:sp>
      <p:sp>
        <p:nvSpPr>
          <p:cNvPr id="360457" name="Text Box 9"/>
          <p:cNvSpPr txBox="1">
            <a:spLocks noChangeArrowheads="1"/>
          </p:cNvSpPr>
          <p:nvPr/>
        </p:nvSpPr>
        <p:spPr bwMode="auto">
          <a:xfrm>
            <a:off x="681857" y="5095751"/>
            <a:ext cx="8064500" cy="1069975"/>
          </a:xfrm>
          <a:prstGeom prst="rect">
            <a:avLst/>
          </a:prstGeom>
          <a:solidFill>
            <a:srgbClr val="CCE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MethodInfo</a:t>
            </a:r>
            <a:r>
              <a:rPr lang="en-GB" sz="1600" dirty="0">
                <a:latin typeface="Arial" charset="0"/>
              </a:rPr>
              <a:t> method = </a:t>
            </a:r>
            <a:r>
              <a:rPr lang="en-GB" sz="1600" dirty="0" err="1">
                <a:latin typeface="Arial" charset="0"/>
              </a:rPr>
              <a:t>newType.GetMethod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 err="1">
                <a:solidFill>
                  <a:srgbClr val="990033"/>
                </a:solidFill>
                <a:latin typeface="Arial" charset="0"/>
              </a:rPr>
              <a:t>SayHelloTo</a:t>
            </a:r>
            <a:r>
              <a:rPr lang="en-GB" sz="1600" dirty="0">
                <a:solidFill>
                  <a:srgbClr val="990033"/>
                </a:solidFill>
                <a:latin typeface="Arial" charset="0"/>
              </a:rPr>
              <a:t>"</a:t>
            </a:r>
            <a:r>
              <a:rPr lang="en-GB" sz="1600" dirty="0">
                <a:latin typeface="Arial" charset="0"/>
              </a:rPr>
              <a:t>, new Type</a:t>
            </a:r>
            <a:r>
              <a:rPr lang="en-GB" sz="1600" dirty="0" smtClean="0">
                <a:latin typeface="Arial" charset="0"/>
              </a:rPr>
              <a:t>[] {</a:t>
            </a:r>
            <a:r>
              <a:rPr lang="en-GB" sz="1600" dirty="0" err="1">
                <a:latin typeface="Arial" charset="0"/>
              </a:rPr>
              <a:t>typeof</a:t>
            </a:r>
            <a:r>
              <a:rPr lang="en-GB" sz="1600" dirty="0">
                <a:latin typeface="Arial" charset="0"/>
              </a:rPr>
              <a:t>(string)});</a:t>
            </a:r>
          </a:p>
          <a:p>
            <a:pPr algn="l"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object </a:t>
            </a:r>
            <a:r>
              <a:rPr lang="en-GB" sz="1600" dirty="0" err="1">
                <a:latin typeface="Arial" charset="0"/>
              </a:rPr>
              <a:t>obj</a:t>
            </a:r>
            <a:r>
              <a:rPr lang="en-GB" sz="1600" dirty="0">
                <a:latin typeface="Arial" charset="0"/>
              </a:rPr>
              <a:t> = </a:t>
            </a:r>
            <a:r>
              <a:rPr lang="en-GB" sz="1600" dirty="0" err="1">
                <a:latin typeface="Arial" charset="0"/>
              </a:rPr>
              <a:t>Activator.CreateInstance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 err="1">
                <a:latin typeface="Arial" charset="0"/>
              </a:rPr>
              <a:t>newType</a:t>
            </a:r>
            <a:r>
              <a:rPr lang="en-GB" sz="1600" dirty="0">
                <a:latin typeface="Arial" charset="0"/>
              </a:rPr>
              <a:t>);</a:t>
            </a:r>
          </a:p>
          <a:p>
            <a:pPr>
              <a:tabLst>
                <a:tab pos="355600" algn="l"/>
              </a:tabLst>
            </a:pPr>
            <a:r>
              <a:rPr lang="en-GB" sz="1600" dirty="0">
                <a:latin typeface="Arial" charset="0"/>
              </a:rPr>
              <a:t>object ret = </a:t>
            </a:r>
            <a:r>
              <a:rPr lang="en-GB" sz="1600" dirty="0" err="1">
                <a:latin typeface="Arial" charset="0"/>
              </a:rPr>
              <a:t>method.Invoke</a:t>
            </a:r>
            <a:r>
              <a:rPr lang="en-GB" sz="1600" dirty="0">
                <a:latin typeface="Arial" charset="0"/>
              </a:rPr>
              <a:t> (</a:t>
            </a:r>
            <a:r>
              <a:rPr lang="en-GB" sz="1600" dirty="0" err="1">
                <a:latin typeface="Arial" charset="0"/>
              </a:rPr>
              <a:t>obj</a:t>
            </a:r>
            <a:r>
              <a:rPr lang="en-GB" sz="1600" dirty="0">
                <a:latin typeface="Arial" charset="0"/>
              </a:rPr>
              <a:t>, new </a:t>
            </a:r>
            <a:r>
              <a:rPr lang="en-GB" sz="1600" dirty="0" smtClean="0">
                <a:latin typeface="Arial" charset="0"/>
              </a:rPr>
              <a:t>object[] { </a:t>
            </a:r>
            <a:r>
              <a:rPr lang="en-GB" sz="1600" dirty="0" smtClean="0">
                <a:solidFill>
                  <a:srgbClr val="990033"/>
                </a:solidFill>
              </a:rPr>
              <a:t>"Jack</a:t>
            </a:r>
            <a:r>
              <a:rPr lang="en-GB" sz="1600" dirty="0" smtClean="0">
                <a:solidFill>
                  <a:srgbClr val="990033"/>
                </a:solidFill>
                <a:latin typeface="Arial" charset="0"/>
              </a:rPr>
              <a:t>" </a:t>
            </a:r>
            <a:r>
              <a:rPr lang="en-GB" sz="1600" dirty="0" smtClean="0">
                <a:latin typeface="Arial" charset="0"/>
              </a:rPr>
              <a:t>});</a:t>
            </a:r>
            <a:endParaRPr lang="en-GB" sz="1600" dirty="0">
              <a:latin typeface="Arial" charset="0"/>
            </a:endParaRPr>
          </a:p>
          <a:p>
            <a:pPr algn="l">
              <a:tabLst>
                <a:tab pos="355600" algn="l"/>
              </a:tabLst>
            </a:pPr>
            <a:r>
              <a:rPr lang="en-GB" sz="1600" dirty="0" err="1">
                <a:latin typeface="Arial" charset="0"/>
              </a:rPr>
              <a:t>Console.WriteLine</a:t>
            </a:r>
            <a:r>
              <a:rPr lang="en-GB" sz="1600" dirty="0">
                <a:latin typeface="Arial" charset="0"/>
              </a:rPr>
              <a:t> (ret);</a:t>
            </a:r>
          </a:p>
        </p:txBody>
      </p:sp>
      <p:sp>
        <p:nvSpPr>
          <p:cNvPr id="360458" name="Text Box 10"/>
          <p:cNvSpPr txBox="1">
            <a:spLocks noChangeArrowheads="1"/>
          </p:cNvSpPr>
          <p:nvPr/>
        </p:nvSpPr>
        <p:spPr bwMode="auto">
          <a:xfrm>
            <a:off x="5001816" y="6158136"/>
            <a:ext cx="1249060" cy="36933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AT" dirty="0" err="1">
                <a:latin typeface="Arial" charset="0"/>
              </a:rPr>
              <a:t>Hello</a:t>
            </a:r>
            <a:r>
              <a:rPr lang="de-AT" dirty="0">
                <a:latin typeface="Arial" charset="0"/>
              </a:rPr>
              <a:t> </a:t>
            </a:r>
            <a:r>
              <a:rPr lang="de-AT" dirty="0" smtClean="0">
                <a:latin typeface="Arial" charset="0"/>
              </a:rPr>
              <a:t>Jack</a:t>
            </a:r>
            <a:endParaRPr lang="de-DE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0851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build="p"/>
      <p:bldP spid="360456" grpId="0" animBg="1"/>
      <p:bldP spid="360457" grpId="0" animBg="1"/>
      <p:bldP spid="36045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Reflection.Emit</a:t>
            </a:r>
            <a:r>
              <a:rPr lang="en-US" dirty="0" smtClean="0"/>
              <a:t> -&gt; </a:t>
            </a:r>
            <a:r>
              <a:rPr lang="en-US" smtClean="0"/>
              <a:t>RegEx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Mono.Cecil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9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30938</TotalTime>
  <Words>2783</Words>
  <Application>Microsoft Office PowerPoint</Application>
  <PresentationFormat>Předvádění na obrazovce (4:3)</PresentationFormat>
  <Paragraphs>1394</Paragraphs>
  <Slides>40</Slides>
  <Notes>11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1" baseType="lpstr">
      <vt:lpstr>D3S template</vt:lpstr>
      <vt:lpstr>Advanced .NET Programming I 9th Lecture</vt:lpstr>
      <vt:lpstr>Lambda Expressions as Delegates</vt:lpstr>
      <vt:lpstr>Lambda Expressions as Expression Trees</vt:lpstr>
      <vt:lpstr>Expression Trees</vt:lpstr>
      <vt:lpstr>Expression Trees and LINQ</vt:lpstr>
      <vt:lpstr>Lambda Expressions as Expression Trees</vt:lpstr>
      <vt:lpstr>Expression Trees to Dynamic Methods (via Implicit Reflection.Emit)</vt:lpstr>
      <vt:lpstr>Expression Trees – Hello world!</vt:lpstr>
      <vt:lpstr>Expression Trees – Another Example </vt:lpstr>
      <vt:lpstr>Implementing Generic Complex, etc.</vt:lpstr>
      <vt:lpstr>Implementing Generic Complex, etc. (a Problem)</vt:lpstr>
      <vt:lpstr>Implementing Generic Complex, etc. (using ExprTree)</vt:lpstr>
      <vt:lpstr>Implementing Generic Complex, etc. (using ExprTree)</vt:lpstr>
      <vt:lpstr>CIL/MSIL Code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Stack Machine</vt:lpstr>
      <vt:lpstr>CIL/MSIL Code</vt:lpstr>
      <vt:lpstr>Conditional Branch/Jump</vt:lpstr>
      <vt:lpstr>CIL/MSIL Code</vt:lpstr>
      <vt:lpstr>Reflection.Emit</vt:lpstr>
      <vt:lpstr>Example Reflection.Emit (1)</vt:lpstr>
      <vt:lpstr>Example Reflection.Emit (2)</vt:lpstr>
      <vt:lpstr>Reflection.Emit -&gt; RegEx</vt:lpstr>
      <vt:lpstr>Mono.Cecil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212</cp:revision>
  <dcterms:created xsi:type="dcterms:W3CDTF">2006-10-10T18:27:24Z</dcterms:created>
  <dcterms:modified xsi:type="dcterms:W3CDTF">2018-04-11T14:48:19Z</dcterms:modified>
</cp:coreProperties>
</file>